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87"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4" d="100"/>
          <a:sy n="64" d="100"/>
        </p:scale>
        <p:origin x="72" y="30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8" name="Group 7"/>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3/27/2020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7055612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52647F38-B617-4D2F-AE0A-013F0C4D2C57}" type="datetimeFigureOut">
              <a:rPr lang="en-US" smtClean="0"/>
              <a:t>3/27/2020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97799C9-84D9-46D2-A11E-BCF8A720529D}" type="slidenum">
              <a:rPr lang="en-US" smtClean="0"/>
              <a:t>‹#›</a:t>
            </a:fld>
            <a:endParaRPr lang="en-US" dirty="0"/>
          </a:p>
        </p:txBody>
      </p:sp>
    </p:spTree>
    <p:extLst>
      <p:ext uri="{BB962C8B-B14F-4D97-AF65-F5344CB8AC3E}">
        <p14:creationId xmlns:p14="http://schemas.microsoft.com/office/powerpoint/2010/main" val="13100808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smtClean="0"/>
              <a:pPr/>
              <a:t>3/27/2020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0172138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05BFA754-D5C3-4E66-96A6-867B257F58DC}" type="datetimeFigureOut">
              <a:rPr lang="en-US" smtClean="0"/>
              <a:t>3/27/2020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D84065D-F351-4B03-BD91-D8A6B8D4B362}" type="slidenum">
              <a:rPr lang="en-US" smtClean="0"/>
              <a:t>‹#›</a:t>
            </a:fld>
            <a:endParaRPr lang="en-US" dirty="0"/>
          </a:p>
        </p:txBody>
      </p:sp>
    </p:spTree>
    <p:extLst>
      <p:ext uri="{BB962C8B-B14F-4D97-AF65-F5344CB8AC3E}">
        <p14:creationId xmlns:p14="http://schemas.microsoft.com/office/powerpoint/2010/main" val="31693303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3/27/2020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1546328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3/27/2020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246468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3/27/2020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9912767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ru-RU" smtClean="0"/>
              <a:t>Образец заголовка</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B61BEF0D-F0BB-DE4B-95CE-6DB70DBA9567}" type="datetimeFigureOut">
              <a:rPr lang="en-US" smtClean="0"/>
              <a:pPr/>
              <a:t>3/27/2020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412333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61BEF0D-F0BB-DE4B-95CE-6DB70DBA9567}" type="datetimeFigureOut">
              <a:rPr lang="en-US" smtClean="0"/>
              <a:pPr/>
              <a:t>3/27/2020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1083418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smtClean="0"/>
              <a:pPr/>
              <a:t>3/27/2020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997142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smtClean="0"/>
              <a:pPr/>
              <a:t>3/27/2020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4885063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smtClean="0"/>
              <a:pPr/>
              <a:t>3/27/2020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38169857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smtClean="0"/>
              <a:pPr/>
              <a:t>3/27/2020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03533771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smtClean="0"/>
              <a:pPr/>
              <a:t>3/27/2020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02697097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3/27/2020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33691252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3/27/2020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1983415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grpSp>
        <p:nvGrpSpPr>
          <p:cNvPr id="8" name="Group 7"/>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smtClean="0"/>
              <a:pPr/>
              <a:t>3/27/2020</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917409717"/>
      </p:ext>
    </p:extLst>
  </p:cSld>
  <p:clrMap bg1="dk1" tx1="lt1" bg2="dk2" tx2="lt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 id="2147483700" r:id="rId13"/>
    <p:sldLayoutId id="2147483701" r:id="rId14"/>
    <p:sldLayoutId id="2147483702" r:id="rId15"/>
    <p:sldLayoutId id="2147483703"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640883" y="2849925"/>
            <a:ext cx="6815669" cy="1515533"/>
          </a:xfrm>
        </p:spPr>
        <p:txBody>
          <a:bodyPr/>
          <a:lstStyle/>
          <a:p>
            <a:r>
              <a:rPr lang="kk-KZ" dirty="0">
                <a:latin typeface="Times New Roman" panose="02020603050405020304" pitchFamily="18" charset="0"/>
                <a:cs typeface="Times New Roman" panose="02020603050405020304" pitchFamily="18" charset="0"/>
              </a:rPr>
              <a:t>КӘСІПОРЫННЫҢ БИЗНЕС-ЖОСПАРЫ</a:t>
            </a: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502672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734518"/>
            <a:ext cx="9920712" cy="5696261"/>
          </a:xfrm>
        </p:spPr>
        <p:txBody>
          <a:bodyPr>
            <a:normAutofit/>
          </a:bodyPr>
          <a:lstStyle/>
          <a:p>
            <a:pPr algn="ctr"/>
            <a:r>
              <a:rPr lang="kk-KZ" sz="2800" b="1" u="sng" spc="-5" dirty="0">
                <a:solidFill>
                  <a:schemeClr val="accent1"/>
                </a:solidFill>
                <a:latin typeface="Times New Roman" panose="02020603050405020304" pitchFamily="18" charset="0"/>
                <a:ea typeface="Times New Roman" panose="02020603050405020304" pitchFamily="18" charset="0"/>
              </a:rPr>
              <a:t>Бизнес-жоспар кәсіпорынды құру және дамыту негізі ретінде</a:t>
            </a:r>
            <a:endParaRPr lang="ru-RU" sz="2800" u="sng" dirty="0">
              <a:solidFill>
                <a:schemeClr val="accent1"/>
              </a:solidFill>
              <a:latin typeface="Times New Roman" panose="02020603050405020304" pitchFamily="18" charset="0"/>
              <a:ea typeface="Times New Roman" panose="02020603050405020304" pitchFamily="18" charset="0"/>
            </a:endParaRPr>
          </a:p>
          <a:p>
            <a:pPr algn="just"/>
            <a:r>
              <a:rPr lang="kk-KZ" sz="2000" i="1" dirty="0">
                <a:latin typeface="Times New Roman" panose="02020603050405020304" pitchFamily="18" charset="0"/>
                <a:ea typeface="Times New Roman" panose="02020603050405020304" pitchFamily="18" charset="0"/>
              </a:rPr>
              <a:t>Кәсіпорынның</a:t>
            </a:r>
            <a:r>
              <a:rPr lang="kk-KZ" sz="2000" dirty="0">
                <a:latin typeface="Times New Roman" panose="02020603050405020304" pitchFamily="18" charset="0"/>
                <a:ea typeface="Times New Roman" panose="02020603050405020304" pitchFamily="18" charset="0"/>
              </a:rPr>
              <a:t> </a:t>
            </a:r>
            <a:r>
              <a:rPr lang="kk-KZ" sz="2000" i="1" dirty="0">
                <a:latin typeface="Times New Roman" panose="02020603050405020304" pitchFamily="18" charset="0"/>
                <a:ea typeface="Times New Roman" panose="02020603050405020304" pitchFamily="18" charset="0"/>
              </a:rPr>
              <a:t>бизнес жоспары</a:t>
            </a:r>
            <a:r>
              <a:rPr lang="kk-KZ" sz="2000" dirty="0">
                <a:latin typeface="Times New Roman" panose="02020603050405020304" pitchFamily="18" charset="0"/>
                <a:ea typeface="Times New Roman" panose="02020603050405020304" pitchFamily="18" charset="0"/>
              </a:rPr>
              <a:t> дегеніміз кәсіпкерлік қызметтің барлық негізгі аспектілерін сипатталатын, кәсіпкерге кез болатын басты проблемалар талданатын және осы проблемаларды шешудің негізгі тәсілдері анықталатын құжат.</a:t>
            </a:r>
            <a:endParaRPr lang="ru-RU" sz="2000" dirty="0">
              <a:latin typeface="Times New Roman" panose="02020603050405020304" pitchFamily="18" charset="0"/>
              <a:ea typeface="Times New Roman" panose="02020603050405020304" pitchFamily="18" charset="0"/>
            </a:endParaRPr>
          </a:p>
          <a:p>
            <a:pPr algn="just"/>
            <a:r>
              <a:rPr lang="kk-KZ" sz="2000" dirty="0">
                <a:latin typeface="Times New Roman" panose="02020603050405020304" pitchFamily="18" charset="0"/>
                <a:ea typeface="Times New Roman" panose="02020603050405020304" pitchFamily="18" charset="0"/>
              </a:rPr>
              <a:t>Бизнес-жоспары жаңадан  құрылған кәсіпорындар, сонымен қатар эканомикасы  дамыған ұйымдар жасауы мүмкін. Бизнес-жоспар келесі маңызды мәселелері шешеді:</a:t>
            </a:r>
            <a:endParaRPr lang="ru-RU" sz="2000" dirty="0">
              <a:latin typeface="Times New Roman" panose="02020603050405020304" pitchFamily="18" charset="0"/>
              <a:ea typeface="Times New Roman" panose="02020603050405020304" pitchFamily="18" charset="0"/>
            </a:endParaRPr>
          </a:p>
          <a:p>
            <a:pPr lvl="0" algn="just">
              <a:buFont typeface="Symbol" panose="05050102010706020507" pitchFamily="18" charset="2"/>
              <a:buChar char=""/>
              <a:tabLst>
                <a:tab pos="540385" algn="l"/>
              </a:tabLst>
            </a:pPr>
            <a:r>
              <a:rPr lang="kk-KZ" sz="2000" dirty="0">
                <a:latin typeface="Times New Roman" panose="02020603050405020304" pitchFamily="18" charset="0"/>
                <a:ea typeface="Times New Roman" panose="02020603050405020304" pitchFamily="18" charset="0"/>
              </a:rPr>
              <a:t>кәсіпорынның болашақта тұрақталған және тіршіліке икемділік дәрежесін анықтайды, кәсіпкерлік қызметтің тәуелділігін төмендетеді;</a:t>
            </a:r>
            <a:endParaRPr lang="ru-RU" sz="2000" dirty="0">
              <a:latin typeface="Times New Roman" panose="02020603050405020304" pitchFamily="18" charset="0"/>
              <a:ea typeface="Times New Roman" panose="02020603050405020304" pitchFamily="18" charset="0"/>
            </a:endParaRPr>
          </a:p>
          <a:p>
            <a:pPr lvl="0" algn="just">
              <a:buFont typeface="Symbol" panose="05050102010706020507" pitchFamily="18" charset="2"/>
              <a:buChar char=""/>
              <a:tabLst>
                <a:tab pos="540385" algn="l"/>
              </a:tabLst>
            </a:pPr>
            <a:r>
              <a:rPr lang="kk-KZ" sz="2000" dirty="0">
                <a:latin typeface="Times New Roman" panose="02020603050405020304" pitchFamily="18" charset="0"/>
                <a:ea typeface="Times New Roman" panose="02020603050405020304" pitchFamily="18" charset="0"/>
              </a:rPr>
              <a:t>дамудың сандық және сапалық көрсеткіштер түріндегі бизнестің болашағын анықтайды;</a:t>
            </a:r>
            <a:endParaRPr lang="ru-RU" sz="2000" dirty="0">
              <a:latin typeface="Times New Roman" panose="02020603050405020304" pitchFamily="18" charset="0"/>
              <a:ea typeface="Times New Roman" panose="02020603050405020304" pitchFamily="18" charset="0"/>
            </a:endParaRPr>
          </a:p>
          <a:p>
            <a:pPr lvl="0" algn="just">
              <a:buFont typeface="Symbol" panose="05050102010706020507" pitchFamily="18" charset="2"/>
              <a:buChar char=""/>
              <a:tabLst>
                <a:tab pos="540385" algn="l"/>
              </a:tabLst>
            </a:pPr>
            <a:r>
              <a:rPr lang="kk-KZ" sz="2000" dirty="0">
                <a:latin typeface="Times New Roman" panose="02020603050405020304" pitchFamily="18" charset="0"/>
                <a:ea typeface="Times New Roman" panose="02020603050405020304" pitchFamily="18" charset="0"/>
              </a:rPr>
              <a:t>фирманың  потенциалды инвесторлар жағынан көмекті қамтамасыз ете отырып, олардың  ықыласын және қызығушылығын тартады;</a:t>
            </a:r>
            <a:endParaRPr lang="ru-RU" sz="2000" dirty="0">
              <a:latin typeface="Times New Roman" panose="02020603050405020304" pitchFamily="18" charset="0"/>
              <a:ea typeface="Times New Roman" panose="02020603050405020304" pitchFamily="18" charset="0"/>
            </a:endParaRPr>
          </a:p>
          <a:p>
            <a:pPr lvl="0" algn="just">
              <a:buFont typeface="Symbol" panose="05050102010706020507" pitchFamily="18" charset="2"/>
              <a:buChar char=""/>
              <a:tabLst>
                <a:tab pos="540385" algn="l"/>
              </a:tabLst>
            </a:pPr>
            <a:r>
              <a:rPr lang="kk-KZ" sz="2000" dirty="0">
                <a:latin typeface="Times New Roman" panose="02020603050405020304" pitchFamily="18" charset="0"/>
                <a:ea typeface="Times New Roman" panose="02020603050405020304" pitchFamily="18" charset="0"/>
              </a:rPr>
              <a:t>жоспарлаудын  бағалы  тәжірибесін  алуға көмектеседі, мекемеге және оның жұмыс ортасына деген болашақта көзқарасын дамытады.</a:t>
            </a:r>
            <a:endParaRPr lang="ru-RU" sz="2000" dirty="0">
              <a:latin typeface="Times New Roman" panose="02020603050405020304" pitchFamily="18" charset="0"/>
              <a:ea typeface="Times New Roman" panose="02020603050405020304" pitchFamily="18" charset="0"/>
            </a:endParaRPr>
          </a:p>
          <a:p>
            <a:endParaRPr lang="ru-RU" sz="2000" dirty="0"/>
          </a:p>
        </p:txBody>
      </p:sp>
    </p:spTree>
    <p:extLst>
      <p:ext uri="{BB962C8B-B14F-4D97-AF65-F5344CB8AC3E}">
        <p14:creationId xmlns:p14="http://schemas.microsoft.com/office/powerpoint/2010/main" val="33058035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734519"/>
            <a:ext cx="8596668" cy="5306844"/>
          </a:xfrm>
        </p:spPr>
        <p:txBody>
          <a:bodyPr/>
          <a:lstStyle/>
          <a:p>
            <a:pPr marL="0" indent="0" algn="ctr">
              <a:buNone/>
            </a:pPr>
            <a:r>
              <a:rPr lang="kk-KZ" sz="2800" b="1" i="1" u="sng" dirty="0" smtClean="0">
                <a:solidFill>
                  <a:schemeClr val="accent1"/>
                </a:solidFill>
                <a:latin typeface="Times New Roman" panose="02020603050405020304" pitchFamily="18" charset="0"/>
                <a:ea typeface="Times New Roman" panose="02020603050405020304" pitchFamily="18" charset="0"/>
              </a:rPr>
              <a:t>Бизнес-жоспарды </a:t>
            </a:r>
            <a:r>
              <a:rPr lang="kk-KZ" sz="2800" b="1" i="1" u="sng" dirty="0">
                <a:solidFill>
                  <a:schemeClr val="accent1"/>
                </a:solidFill>
                <a:latin typeface="Times New Roman" panose="02020603050405020304" pitchFamily="18" charset="0"/>
                <a:ea typeface="Times New Roman" panose="02020603050405020304" pitchFamily="18" charset="0"/>
              </a:rPr>
              <a:t>құру кезеңдері, құрылымы мен мазмұны</a:t>
            </a:r>
            <a:endParaRPr lang="ru-RU" sz="2800" b="1" i="1" u="sng" dirty="0">
              <a:solidFill>
                <a:schemeClr val="accent1"/>
              </a:solidFill>
              <a:latin typeface="Times New Roman" panose="02020603050405020304" pitchFamily="18" charset="0"/>
              <a:ea typeface="Times New Roman" panose="02020603050405020304" pitchFamily="18" charset="0"/>
            </a:endParaRPr>
          </a:p>
          <a:p>
            <a:pPr algn="just"/>
            <a:r>
              <a:rPr lang="kk-KZ" sz="2800" dirty="0">
                <a:latin typeface="Times New Roman" panose="02020603050405020304" pitchFamily="18" charset="0"/>
                <a:ea typeface="Times New Roman" panose="02020603050405020304" pitchFamily="18" charset="0"/>
              </a:rPr>
              <a:t>Ең алдымен бизнес-жоспарды құрастыруға кірісу үшін қажетті ақпараттар жинау керек. Бизнес-жоспардың құрамы мен мазмұны шектелмеген. Ол бірнеше бөлімдерден тұруы мүмкін. </a:t>
            </a:r>
            <a:endParaRPr lang="ru-RU" sz="2800" dirty="0">
              <a:latin typeface="Times New Roman" panose="02020603050405020304" pitchFamily="18" charset="0"/>
              <a:ea typeface="Times New Roman" panose="02020603050405020304" pitchFamily="18" charset="0"/>
            </a:endParaRPr>
          </a:p>
          <a:p>
            <a:pPr algn="just"/>
            <a:r>
              <a:rPr lang="kk-KZ" sz="2800" dirty="0">
                <a:latin typeface="Times New Roman" panose="02020603050405020304" pitchFamily="18" charset="0"/>
                <a:ea typeface="Times New Roman" panose="02020603050405020304" pitchFamily="18" charset="0"/>
              </a:rPr>
              <a:t>Бизнес жоспар: өнімді (қызметті) сипаттау, өткізу (сату) рыногын талдау, бәсекелестерді бағалау, макетинг стратегиясы, өндіріс жоспары, қаржы жоспары бөлімдерінен тұрады. </a:t>
            </a:r>
            <a:endParaRPr lang="ru-RU" sz="2800" dirty="0">
              <a:latin typeface="Times New Roman" panose="02020603050405020304" pitchFamily="18" charset="0"/>
              <a:ea typeface="Times New Roman" panose="02020603050405020304" pitchFamily="18" charset="0"/>
            </a:endParaRPr>
          </a:p>
          <a:p>
            <a:endParaRPr lang="ru-RU" dirty="0"/>
          </a:p>
        </p:txBody>
      </p:sp>
    </p:spTree>
    <p:extLst>
      <p:ext uri="{BB962C8B-B14F-4D97-AF65-F5344CB8AC3E}">
        <p14:creationId xmlns:p14="http://schemas.microsoft.com/office/powerpoint/2010/main" val="22179040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77334" y="609600"/>
            <a:ext cx="8596668" cy="814466"/>
          </a:xfrm>
        </p:spPr>
        <p:txBody>
          <a:bodyPr>
            <a:normAutofit fontScale="90000"/>
          </a:bodyPr>
          <a:lstStyle/>
          <a:p>
            <a:pPr algn="ctr">
              <a:spcAft>
                <a:spcPts val="0"/>
              </a:spcAft>
            </a:pPr>
            <a:r>
              <a:rPr lang="kk-KZ" dirty="0">
                <a:latin typeface="Times New Roman" panose="02020603050405020304" pitchFamily="18" charset="0"/>
                <a:ea typeface="Times New Roman" panose="02020603050405020304" pitchFamily="18" charset="0"/>
              </a:rPr>
              <a:t>Өнімді (қызметті) сипаттау</a:t>
            </a:r>
            <a:r>
              <a:rPr lang="ru-RU" dirty="0">
                <a:latin typeface="Times New Roman" panose="02020603050405020304" pitchFamily="18" charset="0"/>
                <a:ea typeface="Times New Roman" panose="02020603050405020304" pitchFamily="18" charset="0"/>
              </a:rPr>
              <a:t/>
            </a:r>
            <a:br>
              <a:rPr lang="ru-RU" dirty="0">
                <a:latin typeface="Times New Roman" panose="02020603050405020304" pitchFamily="18" charset="0"/>
                <a:ea typeface="Times New Roman" panose="02020603050405020304" pitchFamily="18" charset="0"/>
              </a:rPr>
            </a:br>
            <a:endParaRPr lang="ru-RU" dirty="0"/>
          </a:p>
        </p:txBody>
      </p:sp>
      <p:sp>
        <p:nvSpPr>
          <p:cNvPr id="3" name="Объект 2"/>
          <p:cNvSpPr>
            <a:spLocks noGrp="1"/>
          </p:cNvSpPr>
          <p:nvPr>
            <p:ph idx="1"/>
          </p:nvPr>
        </p:nvSpPr>
        <p:spPr>
          <a:xfrm>
            <a:off x="677334" y="1424066"/>
            <a:ext cx="8596668" cy="4617297"/>
          </a:xfrm>
        </p:spPr>
        <p:txBody>
          <a:bodyPr>
            <a:normAutofit lnSpcReduction="10000"/>
          </a:bodyPr>
          <a:lstStyle/>
          <a:p>
            <a:pPr algn="just"/>
            <a:r>
              <a:rPr lang="kk-KZ" sz="2000" dirty="0">
                <a:latin typeface="Times New Roman" panose="02020603050405020304" pitchFamily="18" charset="0"/>
                <a:ea typeface="Times New Roman" panose="02020603050405020304" pitchFamily="18" charset="0"/>
              </a:rPr>
              <a:t>Бизнес-жоспардың бірінші бөлімі кәсіпкер шығарамын деген өнімін немесе жасағысы келетін қызметін сипаттауға арналады. Бұл бөлімде төмендегі сұрақтарға жауап беру керек:</a:t>
            </a:r>
            <a:endParaRPr lang="ru-RU" sz="2000" dirty="0">
              <a:latin typeface="Times New Roman" panose="02020603050405020304" pitchFamily="18" charset="0"/>
              <a:ea typeface="Times New Roman" panose="02020603050405020304" pitchFamily="18" charset="0"/>
            </a:endParaRPr>
          </a:p>
          <a:p>
            <a:pPr lvl="0" algn="just">
              <a:buFont typeface="Symbol" panose="05050102010706020507" pitchFamily="18" charset="2"/>
              <a:buChar char=""/>
              <a:tabLst>
                <a:tab pos="540385" algn="l"/>
              </a:tabLst>
            </a:pPr>
            <a:r>
              <a:rPr lang="kk-KZ" sz="2000" dirty="0">
                <a:latin typeface="Times New Roman" panose="02020603050405020304" pitchFamily="18" charset="0"/>
                <a:ea typeface="Times New Roman" panose="02020603050405020304" pitchFamily="18" charset="0"/>
              </a:rPr>
              <a:t>Сіздің өніміңіз (қызметіңіз) қандай қажеттіліктерді қнағаттандырады?</a:t>
            </a:r>
            <a:endParaRPr lang="ru-RU" sz="2000" dirty="0">
              <a:latin typeface="Times New Roman" panose="02020603050405020304" pitchFamily="18" charset="0"/>
              <a:ea typeface="Times New Roman" panose="02020603050405020304" pitchFamily="18" charset="0"/>
            </a:endParaRPr>
          </a:p>
          <a:p>
            <a:pPr lvl="0" algn="just">
              <a:buFont typeface="Symbol" panose="05050102010706020507" pitchFamily="18" charset="2"/>
              <a:buChar char=""/>
              <a:tabLst>
                <a:tab pos="540385" algn="l"/>
              </a:tabLst>
            </a:pPr>
            <a:r>
              <a:rPr lang="kk-KZ" sz="2000" dirty="0">
                <a:latin typeface="Times New Roman" panose="02020603050405020304" pitchFamily="18" charset="0"/>
                <a:ea typeface="Times New Roman" panose="02020603050405020304" pitchFamily="18" charset="0"/>
              </a:rPr>
              <a:t>Сіздің тауарыңыздан (қызметінен) қандай пайдалы нәтиже алуға болады?</a:t>
            </a:r>
            <a:endParaRPr lang="ru-RU" sz="2000" dirty="0">
              <a:latin typeface="Times New Roman" panose="02020603050405020304" pitchFamily="18" charset="0"/>
              <a:ea typeface="Times New Roman" panose="02020603050405020304" pitchFamily="18" charset="0"/>
            </a:endParaRPr>
          </a:p>
          <a:p>
            <a:pPr lvl="0" algn="just">
              <a:buFont typeface="Symbol" panose="05050102010706020507" pitchFamily="18" charset="2"/>
              <a:buChar char=""/>
              <a:tabLst>
                <a:tab pos="540385" algn="l"/>
              </a:tabLst>
            </a:pPr>
            <a:r>
              <a:rPr lang="kk-KZ" sz="2000" dirty="0">
                <a:latin typeface="Times New Roman" panose="02020603050405020304" pitchFamily="18" charset="0"/>
                <a:ea typeface="Times New Roman" panose="02020603050405020304" pitchFamily="18" charset="0"/>
              </a:rPr>
              <a:t>Сіздің өніміңіз (қызметіңіз) бәсеккелестің тауарынан қандай айырмашылығы бар?</a:t>
            </a:r>
            <a:endParaRPr lang="ru-RU" sz="2000" dirty="0">
              <a:latin typeface="Times New Roman" panose="02020603050405020304" pitchFamily="18" charset="0"/>
              <a:ea typeface="Times New Roman" panose="02020603050405020304" pitchFamily="18" charset="0"/>
            </a:endParaRPr>
          </a:p>
          <a:p>
            <a:pPr algn="just"/>
            <a:r>
              <a:rPr lang="kk-KZ" sz="2000" dirty="0">
                <a:latin typeface="Times New Roman" panose="02020603050405020304" pitchFamily="18" charset="0"/>
                <a:ea typeface="Times New Roman" panose="02020603050405020304" pitchFamily="18" charset="0"/>
              </a:rPr>
              <a:t>Сонымен қатар бұл бөлімде тауардың (қызметтің) негізгі сапаларын, оның сыртқы түрін, егер қажет болған жағдайдаорауын және сервистік қызмет көрсетуді сипаттаған жөн. Осы кезеңде тауардың бағасы мен оған кететін шығындарды шамамен анықтап, қандай мөлшерде пайда түсетінін пайымдаған дұрыс. Бұларды анықтау барысында айналысатын қызметінің болашағының бар-жоғын біледі. </a:t>
            </a:r>
            <a:endParaRPr lang="ru-RU" sz="2000" dirty="0">
              <a:latin typeface="Times New Roman" panose="02020603050405020304" pitchFamily="18" charset="0"/>
              <a:ea typeface="Times New Roman" panose="02020603050405020304" pitchFamily="18" charset="0"/>
            </a:endParaRPr>
          </a:p>
          <a:p>
            <a:pPr algn="just"/>
            <a:r>
              <a:rPr lang="kk-KZ" dirty="0">
                <a:latin typeface="Times New Roman" panose="02020603050405020304" pitchFamily="18" charset="0"/>
                <a:ea typeface="Times New Roman" panose="02020603050405020304" pitchFamily="18" charset="0"/>
              </a:rPr>
              <a:t> </a:t>
            </a:r>
            <a:endParaRPr lang="ru-RU" dirty="0">
              <a:latin typeface="Times New Roman" panose="02020603050405020304" pitchFamily="18" charset="0"/>
              <a:ea typeface="Times New Roman" panose="02020603050405020304" pitchFamily="18" charset="0"/>
            </a:endParaRPr>
          </a:p>
          <a:p>
            <a:endParaRPr lang="ru-RU" dirty="0"/>
          </a:p>
        </p:txBody>
      </p:sp>
    </p:spTree>
    <p:extLst>
      <p:ext uri="{BB962C8B-B14F-4D97-AF65-F5344CB8AC3E}">
        <p14:creationId xmlns:p14="http://schemas.microsoft.com/office/powerpoint/2010/main" val="15869841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kk-KZ" dirty="0">
                <a:latin typeface="Times New Roman" panose="02020603050405020304" pitchFamily="18" charset="0"/>
                <a:cs typeface="Times New Roman" panose="02020603050405020304" pitchFamily="18" charset="0"/>
              </a:rPr>
              <a:t>Өткізу (сату) нарығын талдау</a:t>
            </a:r>
            <a:endParaRPr lang="ru-RU"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677334" y="1364105"/>
            <a:ext cx="8596668" cy="4677257"/>
          </a:xfrm>
        </p:spPr>
        <p:txBody>
          <a:bodyPr>
            <a:noAutofit/>
          </a:bodyPr>
          <a:lstStyle/>
          <a:p>
            <a:pPr algn="just"/>
            <a:r>
              <a:rPr lang="kk-KZ" sz="2000" dirty="0">
                <a:latin typeface="Times New Roman" panose="02020603050405020304" pitchFamily="18" charset="0"/>
                <a:ea typeface="Times New Roman" panose="02020603050405020304" pitchFamily="18" charset="0"/>
              </a:rPr>
              <a:t>Бизнес-жоспардың екінші бөлімі – тауар немесе қызмет нарығын зерттеуге арналған.</a:t>
            </a:r>
            <a:endParaRPr lang="ru-RU" sz="2000" dirty="0">
              <a:latin typeface="Times New Roman" panose="02020603050405020304" pitchFamily="18" charset="0"/>
              <a:ea typeface="Times New Roman" panose="02020603050405020304" pitchFamily="18" charset="0"/>
            </a:endParaRPr>
          </a:p>
          <a:p>
            <a:pPr algn="just"/>
            <a:r>
              <a:rPr lang="kk-KZ" sz="2000" dirty="0">
                <a:latin typeface="Times New Roman" panose="02020603050405020304" pitchFamily="18" charset="0"/>
                <a:ea typeface="Times New Roman" panose="02020603050405020304" pitchFamily="18" charset="0"/>
              </a:rPr>
              <a:t>Нарықты зерттеу тұтынушыларды, тауар (қызмет) нарығының көлемін, тауарды өндіру мен өткізу, қажет ресурстарды анықтауға мүмкіншілік береді. Егер нарықты толық, дұрыс зерттеу қиынға соқса, онда кәсіпкер алдымен байқау партиясын шығарып, рынок жайында ақпарат жинауы керек. Нарықты зерттеу барысында төмендегі мәселелерге көңіл бөлуі керек:</a:t>
            </a:r>
            <a:endParaRPr lang="ru-RU" sz="2000" dirty="0">
              <a:latin typeface="Times New Roman" panose="02020603050405020304" pitchFamily="18" charset="0"/>
              <a:ea typeface="Times New Roman" panose="02020603050405020304" pitchFamily="18" charset="0"/>
            </a:endParaRPr>
          </a:p>
          <a:p>
            <a:pPr lvl="0" algn="just">
              <a:buFont typeface="KZ Times New Roman"/>
              <a:buChar char="-"/>
            </a:pPr>
            <a:r>
              <a:rPr lang="kk-KZ" sz="2000" dirty="0">
                <a:latin typeface="Times New Roman" panose="02020603050405020304" pitchFamily="18" charset="0"/>
                <a:ea typeface="Times New Roman" panose="02020603050405020304" pitchFamily="18" charset="0"/>
                <a:cs typeface="Times New Roman" panose="02020603050405020304" pitchFamily="18" charset="0"/>
              </a:rPr>
              <a:t>Тұтынушылар сіздің тауарыңызды жиі сатып ала ма, қызметіңізді жиі пайдалана ма?</a:t>
            </a:r>
            <a:endParaRPr lang="ru-RU" sz="2000" dirty="0">
              <a:latin typeface="Times New Roman" panose="02020603050405020304" pitchFamily="18" charset="0"/>
              <a:ea typeface="Times New Roman" panose="02020603050405020304" pitchFamily="18" charset="0"/>
              <a:cs typeface="Times New Roman" panose="02020603050405020304" pitchFamily="18" charset="0"/>
            </a:endParaRPr>
          </a:p>
          <a:p>
            <a:pPr lvl="0" algn="just">
              <a:buFont typeface="KZ Times New Roman"/>
              <a:buChar char="-"/>
            </a:pPr>
            <a:r>
              <a:rPr lang="kk-KZ" sz="2000" dirty="0">
                <a:latin typeface="Times New Roman" panose="02020603050405020304" pitchFamily="18" charset="0"/>
                <a:ea typeface="Times New Roman" panose="02020603050405020304" pitchFamily="18" charset="0"/>
                <a:cs typeface="Times New Roman" panose="02020603050405020304" pitchFamily="18" charset="0"/>
              </a:rPr>
              <a:t>Тауарыңызды нақты кім сатып алады немесе қызметіңізді кім пайдаланады?</a:t>
            </a:r>
            <a:endParaRPr lang="ru-RU" sz="2000" dirty="0">
              <a:latin typeface="Times New Roman" panose="02020603050405020304" pitchFamily="18" charset="0"/>
              <a:ea typeface="Times New Roman" panose="02020603050405020304" pitchFamily="18" charset="0"/>
              <a:cs typeface="Times New Roman" panose="02020603050405020304" pitchFamily="18" charset="0"/>
            </a:endParaRPr>
          </a:p>
          <a:p>
            <a:pPr lvl="0" algn="just">
              <a:buFont typeface="KZ Times New Roman"/>
              <a:buChar char="-"/>
            </a:pPr>
            <a:r>
              <a:rPr lang="kk-KZ" sz="2000" dirty="0">
                <a:latin typeface="Times New Roman" panose="02020603050405020304" pitchFamily="18" charset="0"/>
                <a:ea typeface="Times New Roman" panose="02020603050405020304" pitchFamily="18" charset="0"/>
                <a:cs typeface="Times New Roman" panose="02020603050405020304" pitchFamily="18" charset="0"/>
              </a:rPr>
              <a:t>Барлық тауар партисының өтуіне немесе бір қызмет көрсетуге қанша уақыт кетті?</a:t>
            </a:r>
            <a:endParaRPr lang="ru-RU" sz="2000" dirty="0">
              <a:latin typeface="Times New Roman" panose="02020603050405020304" pitchFamily="18" charset="0"/>
              <a:ea typeface="Times New Roman" panose="02020603050405020304" pitchFamily="18" charset="0"/>
              <a:cs typeface="Times New Roman" panose="02020603050405020304" pitchFamily="18" charset="0"/>
            </a:endParaRPr>
          </a:p>
          <a:p>
            <a:pPr lvl="0" algn="just">
              <a:buFont typeface="KZ Times New Roman"/>
              <a:buChar char="-"/>
            </a:pPr>
            <a:r>
              <a:rPr lang="kk-KZ" sz="2000" dirty="0">
                <a:latin typeface="Times New Roman" panose="02020603050405020304" pitchFamily="18" charset="0"/>
                <a:ea typeface="Times New Roman" panose="02020603050405020304" pitchFamily="18" charset="0"/>
                <a:cs typeface="Times New Roman" panose="02020603050405020304" pitchFamily="18" charset="0"/>
              </a:rPr>
              <a:t>Тұтынушылар тауардың бағасына қалай қарайды?</a:t>
            </a:r>
            <a:endParaRPr lang="ru-RU" sz="2000"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987181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77334" y="339777"/>
            <a:ext cx="8596668" cy="1024328"/>
          </a:xfrm>
        </p:spPr>
        <p:txBody>
          <a:bodyPr/>
          <a:lstStyle/>
          <a:p>
            <a:pPr marL="457200" algn="ctr">
              <a:spcAft>
                <a:spcPts val="0"/>
              </a:spcAft>
            </a:pPr>
            <a:r>
              <a:rPr lang="kk-KZ" dirty="0">
                <a:latin typeface="Times New Roman" panose="02020603050405020304" pitchFamily="18" charset="0"/>
                <a:ea typeface="Times New Roman" panose="02020603050405020304" pitchFamily="18" charset="0"/>
              </a:rPr>
              <a:t>Бәсекелестерді бағалау</a:t>
            </a:r>
            <a:endParaRPr lang="ru-RU" dirty="0">
              <a:effectLst/>
              <a:latin typeface="Times New Roman" panose="02020603050405020304" pitchFamily="18" charset="0"/>
              <a:ea typeface="Times New Roman" panose="02020603050405020304" pitchFamily="18" charset="0"/>
            </a:endParaRPr>
          </a:p>
        </p:txBody>
      </p:sp>
      <p:sp>
        <p:nvSpPr>
          <p:cNvPr id="3" name="Объект 2"/>
          <p:cNvSpPr>
            <a:spLocks noGrp="1"/>
          </p:cNvSpPr>
          <p:nvPr>
            <p:ph idx="1"/>
          </p:nvPr>
        </p:nvSpPr>
        <p:spPr>
          <a:xfrm>
            <a:off x="677334" y="1514007"/>
            <a:ext cx="8596668" cy="4527355"/>
          </a:xfrm>
        </p:spPr>
        <p:txBody>
          <a:bodyPr/>
          <a:lstStyle/>
          <a:p>
            <a:pPr algn="just"/>
            <a:r>
              <a:rPr lang="kk-KZ" sz="2400" dirty="0">
                <a:latin typeface="Times New Roman" panose="02020603050405020304" pitchFamily="18" charset="0"/>
                <a:ea typeface="Times New Roman" panose="02020603050405020304" pitchFamily="18" charset="0"/>
              </a:rPr>
              <a:t>Үшінші бөлімде бәсекелестерге талдау жасалады. Бұнда келесі сұрақтарға жауап беру керек:</a:t>
            </a:r>
            <a:endParaRPr lang="ru-RU" sz="2400" dirty="0">
              <a:latin typeface="Times New Roman" panose="02020603050405020304" pitchFamily="18" charset="0"/>
              <a:ea typeface="Times New Roman" panose="02020603050405020304" pitchFamily="18" charset="0"/>
            </a:endParaRPr>
          </a:p>
          <a:p>
            <a:pPr lvl="0" algn="just">
              <a:buFont typeface="Symbol" panose="05050102010706020507" pitchFamily="18" charset="2"/>
              <a:buChar char=""/>
              <a:tabLst>
                <a:tab pos="540385" algn="l"/>
              </a:tabLst>
            </a:pPr>
            <a:r>
              <a:rPr lang="kk-KZ" sz="2400" dirty="0">
                <a:latin typeface="Times New Roman" panose="02020603050405020304" pitchFamily="18" charset="0"/>
                <a:ea typeface="Times New Roman" panose="02020603050405020304" pitchFamily="18" charset="0"/>
              </a:rPr>
              <a:t>Бүгінгі таңда кім сенің бәсекелесің болып табылады, оның жағдайы қалай?</a:t>
            </a:r>
            <a:endParaRPr lang="ru-RU" sz="2400" dirty="0">
              <a:latin typeface="Times New Roman" panose="02020603050405020304" pitchFamily="18" charset="0"/>
              <a:ea typeface="Times New Roman" panose="02020603050405020304" pitchFamily="18" charset="0"/>
            </a:endParaRPr>
          </a:p>
          <a:p>
            <a:pPr lvl="0" algn="just">
              <a:buFont typeface="Symbol" panose="05050102010706020507" pitchFamily="18" charset="2"/>
              <a:buChar char=""/>
              <a:tabLst>
                <a:tab pos="540385" algn="l"/>
              </a:tabLst>
            </a:pPr>
            <a:r>
              <a:rPr lang="kk-KZ" sz="2400" dirty="0">
                <a:latin typeface="Times New Roman" panose="02020603050405020304" pitchFamily="18" charset="0"/>
                <a:ea typeface="Times New Roman" panose="02020603050405020304" pitchFamily="18" charset="0"/>
              </a:rPr>
              <a:t>Сіздің тауарыңыз сіздің бәсекелестеріңіздің бірдей тауарынан қандай айырмашылығы бар?</a:t>
            </a:r>
            <a:endParaRPr lang="ru-RU" sz="2400" dirty="0">
              <a:latin typeface="Times New Roman" panose="02020603050405020304" pitchFamily="18" charset="0"/>
              <a:ea typeface="Times New Roman" panose="02020603050405020304" pitchFamily="18" charset="0"/>
            </a:endParaRPr>
          </a:p>
          <a:p>
            <a:pPr lvl="0" algn="just">
              <a:buFont typeface="Symbol" panose="05050102010706020507" pitchFamily="18" charset="2"/>
              <a:buChar char=""/>
              <a:tabLst>
                <a:tab pos="540385" algn="l"/>
              </a:tabLst>
            </a:pPr>
            <a:r>
              <a:rPr lang="kk-KZ" sz="2400" dirty="0">
                <a:latin typeface="Times New Roman" panose="02020603050405020304" pitchFamily="18" charset="0"/>
                <a:ea typeface="Times New Roman" panose="02020603050405020304" pitchFamily="18" charset="0"/>
              </a:rPr>
              <a:t>Жаңа бәсекелестердің пайда болуы.</a:t>
            </a:r>
            <a:endParaRPr lang="ru-RU" sz="2400" dirty="0">
              <a:latin typeface="Times New Roman" panose="02020603050405020304" pitchFamily="18" charset="0"/>
              <a:ea typeface="Times New Roman" panose="02020603050405020304" pitchFamily="18" charset="0"/>
            </a:endParaRPr>
          </a:p>
          <a:p>
            <a:pPr lvl="0" algn="just">
              <a:buFont typeface="Symbol" panose="05050102010706020507" pitchFamily="18" charset="2"/>
              <a:buChar char=""/>
              <a:tabLst>
                <a:tab pos="540385" algn="l"/>
              </a:tabLst>
            </a:pPr>
            <a:r>
              <a:rPr lang="kk-KZ" sz="2400" dirty="0">
                <a:latin typeface="Times New Roman" panose="02020603050405020304" pitchFamily="18" charset="0"/>
                <a:ea typeface="Times New Roman" panose="02020603050405020304" pitchFamily="18" charset="0"/>
              </a:rPr>
              <a:t>Бәсекелестеріңізден қалай асып түсесіз?</a:t>
            </a:r>
            <a:endParaRPr lang="ru-RU" sz="2400" dirty="0">
              <a:latin typeface="Times New Roman" panose="02020603050405020304" pitchFamily="18" charset="0"/>
              <a:ea typeface="Times New Roman" panose="02020603050405020304" pitchFamily="18" charset="0"/>
            </a:endParaRPr>
          </a:p>
          <a:p>
            <a:pPr algn="just"/>
            <a:r>
              <a:rPr lang="kk-KZ" sz="2400" dirty="0">
                <a:latin typeface="Times New Roman" panose="02020603050405020304" pitchFamily="18" charset="0"/>
                <a:ea typeface="Times New Roman" panose="02020603050405020304" pitchFamily="18" charset="0"/>
              </a:rPr>
              <a:t>Бұл бөлімнің мақсаты – бәсеке күресінің қолайлы тактісін таңдау жеңілдігі</a:t>
            </a:r>
            <a:r>
              <a:rPr lang="kk-KZ" dirty="0">
                <a:latin typeface="Times New Roman" panose="02020603050405020304" pitchFamily="18" charset="0"/>
                <a:ea typeface="Times New Roman" panose="02020603050405020304" pitchFamily="18" charset="0"/>
              </a:rPr>
              <a:t>.</a:t>
            </a:r>
            <a:endParaRPr lang="ru-RU" dirty="0">
              <a:latin typeface="Times New Roman" panose="02020603050405020304" pitchFamily="18" charset="0"/>
              <a:ea typeface="Times New Roman" panose="02020603050405020304" pitchFamily="18" charset="0"/>
            </a:endParaRPr>
          </a:p>
          <a:p>
            <a:endParaRPr lang="ru-RU" dirty="0"/>
          </a:p>
        </p:txBody>
      </p:sp>
    </p:spTree>
    <p:extLst>
      <p:ext uri="{BB962C8B-B14F-4D97-AF65-F5344CB8AC3E}">
        <p14:creationId xmlns:p14="http://schemas.microsoft.com/office/powerpoint/2010/main" val="17705183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kk-KZ" dirty="0">
                <a:latin typeface="Times New Roman" panose="02020603050405020304" pitchFamily="18" charset="0"/>
                <a:ea typeface="Times New Roman" panose="02020603050405020304" pitchFamily="18" charset="0"/>
              </a:rPr>
              <a:t>Маркетинг стратегиясы</a:t>
            </a:r>
            <a:endParaRPr lang="ru-RU" dirty="0"/>
          </a:p>
        </p:txBody>
      </p:sp>
      <p:sp>
        <p:nvSpPr>
          <p:cNvPr id="3" name="Объект 2"/>
          <p:cNvSpPr>
            <a:spLocks noGrp="1"/>
          </p:cNvSpPr>
          <p:nvPr>
            <p:ph idx="1"/>
          </p:nvPr>
        </p:nvSpPr>
        <p:spPr>
          <a:xfrm>
            <a:off x="677334" y="1244185"/>
            <a:ext cx="8596668" cy="4797178"/>
          </a:xfrm>
        </p:spPr>
        <p:txBody>
          <a:bodyPr>
            <a:normAutofit fontScale="92500" lnSpcReduction="20000"/>
          </a:bodyPr>
          <a:lstStyle/>
          <a:p>
            <a:pPr algn="just"/>
            <a:r>
              <a:rPr lang="kk-KZ" sz="1900" dirty="0">
                <a:latin typeface="Times New Roman" panose="02020603050405020304" pitchFamily="18" charset="0"/>
                <a:ea typeface="Times New Roman" panose="02020603050405020304" pitchFamily="18" charset="0"/>
              </a:rPr>
              <a:t>Төртінші бөлім бұл маркетинг жоспары.</a:t>
            </a:r>
            <a:endParaRPr lang="ru-RU" sz="1900" dirty="0">
              <a:latin typeface="Times New Roman" panose="02020603050405020304" pitchFamily="18" charset="0"/>
              <a:ea typeface="Times New Roman" panose="02020603050405020304" pitchFamily="18" charset="0"/>
            </a:endParaRPr>
          </a:p>
          <a:p>
            <a:r>
              <a:rPr lang="kk-KZ" sz="1900" dirty="0">
                <a:latin typeface="Times New Roman" panose="02020603050405020304" pitchFamily="18" charset="0"/>
                <a:ea typeface="Times New Roman" panose="02020603050405020304" pitchFamily="18" charset="0"/>
              </a:rPr>
              <a:t>Маркетинг рынок пен сатып алушыларды және тауарлардың (қызметтердің) осы сатып алуға жетуін зерттейді. Маркетингтің негізі формуласы «өндірілген өнімдерді сату емес, сатып алынатын нәрсені ғана өндіру». Бұл бөлімде қалай өндіру керек және өз өнімін тұтынушыға қалай жеткізу керектігі қарастырылады.</a:t>
            </a:r>
            <a:endParaRPr lang="ru-RU" sz="1900" dirty="0">
              <a:latin typeface="Times New Roman" panose="02020603050405020304" pitchFamily="18" charset="0"/>
              <a:ea typeface="Times New Roman" panose="02020603050405020304" pitchFamily="18" charset="0"/>
            </a:endParaRPr>
          </a:p>
          <a:p>
            <a:pPr algn="just"/>
            <a:r>
              <a:rPr lang="kk-KZ" sz="1900" dirty="0">
                <a:latin typeface="Times New Roman" panose="02020603050405020304" pitchFamily="18" charset="0"/>
                <a:ea typeface="Times New Roman" panose="02020603050405020304" pitchFamily="18" charset="0"/>
              </a:rPr>
              <a:t>Мұндағы негізгі элементтер:</a:t>
            </a:r>
            <a:endParaRPr lang="ru-RU" sz="1900" dirty="0">
              <a:latin typeface="Times New Roman" panose="02020603050405020304" pitchFamily="18" charset="0"/>
              <a:ea typeface="Times New Roman" panose="02020603050405020304" pitchFamily="18" charset="0"/>
            </a:endParaRPr>
          </a:p>
          <a:p>
            <a:pPr lvl="0" algn="just">
              <a:buFont typeface="Symbol" panose="05050102010706020507" pitchFamily="18" charset="2"/>
              <a:buChar char=""/>
              <a:tabLst>
                <a:tab pos="540385" algn="l"/>
              </a:tabLst>
            </a:pPr>
            <a:r>
              <a:rPr lang="kk-KZ" sz="1900" dirty="0">
                <a:latin typeface="Times New Roman" panose="02020603050405020304" pitchFamily="18" charset="0"/>
                <a:ea typeface="Times New Roman" panose="02020603050405020304" pitchFamily="18" charset="0"/>
              </a:rPr>
              <a:t>Тауарыңызды сату сұлбасы: өзіңіз, көптеп сату ұйымдары, магазиндер арқылы сату:</a:t>
            </a:r>
            <a:endParaRPr lang="ru-RU" sz="1900" dirty="0">
              <a:latin typeface="Times New Roman" panose="02020603050405020304" pitchFamily="18" charset="0"/>
              <a:ea typeface="Times New Roman" panose="02020603050405020304" pitchFamily="18" charset="0"/>
            </a:endParaRPr>
          </a:p>
          <a:p>
            <a:pPr lvl="0" algn="just">
              <a:buFont typeface="Symbol" panose="05050102010706020507" pitchFamily="18" charset="2"/>
              <a:buChar char=""/>
              <a:tabLst>
                <a:tab pos="540385" algn="l"/>
              </a:tabLst>
            </a:pPr>
            <a:r>
              <a:rPr lang="kk-KZ" sz="1900" dirty="0">
                <a:latin typeface="Times New Roman" panose="02020603050405020304" pitchFamily="18" charset="0"/>
                <a:ea typeface="Times New Roman" panose="02020603050405020304" pitchFamily="18" charset="0"/>
              </a:rPr>
              <a:t>Тауар бағасын анықтау, қандай пайда алғыңыз келеді, шығындарды өтей алатындай бағаны қандай мөлшерге дейін түсіре аласыз?</a:t>
            </a:r>
            <a:endParaRPr lang="ru-RU" sz="1900" dirty="0">
              <a:latin typeface="Times New Roman" panose="02020603050405020304" pitchFamily="18" charset="0"/>
              <a:ea typeface="Times New Roman" panose="02020603050405020304" pitchFamily="18" charset="0"/>
            </a:endParaRPr>
          </a:p>
          <a:p>
            <a:pPr lvl="0" algn="just">
              <a:buFont typeface="Symbol" panose="05050102010706020507" pitchFamily="18" charset="2"/>
              <a:buChar char=""/>
              <a:tabLst>
                <a:tab pos="540385" algn="l"/>
              </a:tabLst>
            </a:pPr>
            <a:r>
              <a:rPr lang="kk-KZ" sz="1900" dirty="0">
                <a:latin typeface="Times New Roman" panose="02020603050405020304" pitchFamily="18" charset="0"/>
                <a:ea typeface="Times New Roman" panose="02020603050405020304" pitchFamily="18" charset="0"/>
              </a:rPr>
              <a:t>Жарнамаға қанша қаражат бөлесіз, қай формада және қандай құралдармен өз бизнесіңізге жарнама жасайсыз?</a:t>
            </a:r>
            <a:endParaRPr lang="ru-RU" sz="1900" dirty="0">
              <a:latin typeface="Times New Roman" panose="02020603050405020304" pitchFamily="18" charset="0"/>
              <a:ea typeface="Times New Roman" panose="02020603050405020304" pitchFamily="18" charset="0"/>
            </a:endParaRPr>
          </a:p>
          <a:p>
            <a:pPr lvl="0" algn="just">
              <a:buFont typeface="Symbol" panose="05050102010706020507" pitchFamily="18" charset="2"/>
              <a:buChar char=""/>
              <a:tabLst>
                <a:tab pos="540385" algn="l"/>
              </a:tabLst>
            </a:pPr>
            <a:r>
              <a:rPr lang="kk-KZ" sz="1900" dirty="0">
                <a:latin typeface="Times New Roman" panose="02020603050405020304" pitchFamily="18" charset="0"/>
                <a:ea typeface="Times New Roman" panose="02020603050405020304" pitchFamily="18" charset="0"/>
              </a:rPr>
              <a:t>Тұтынушыларды ынталандыру әдістері. Қалай, ненің есебінен тұтынушылар санын көбейтесіз (сату аймағын кеңейту, өндірісті көбейту, тауарды жетілдіру, клиенттерге кепілдік беру т.б.);</a:t>
            </a:r>
            <a:endParaRPr lang="ru-RU" sz="1900" dirty="0">
              <a:latin typeface="Times New Roman" panose="02020603050405020304" pitchFamily="18" charset="0"/>
              <a:ea typeface="Times New Roman" panose="02020603050405020304" pitchFamily="18" charset="0"/>
            </a:endParaRPr>
          </a:p>
          <a:p>
            <a:r>
              <a:rPr lang="kk-KZ" sz="1900" dirty="0">
                <a:latin typeface="Times New Roman" panose="02020603050405020304" pitchFamily="18" charset="0"/>
                <a:ea typeface="Times New Roman" panose="02020603050405020304" pitchFamily="18" charset="0"/>
              </a:rPr>
              <a:t>Сіздің бизнесіңіз жөнінде жақсы көзқарастардың қалыптасуы: қандай құралдарды өз тауарыңыздың, фирманың беделін түсірмес үшін қолданасыз</a:t>
            </a:r>
            <a:r>
              <a:rPr lang="kk-KZ" dirty="0">
                <a:latin typeface="Times New Roman" panose="02020603050405020304" pitchFamily="18" charset="0"/>
                <a:ea typeface="Times New Roman" panose="02020603050405020304" pitchFamily="18" charset="0"/>
              </a:rPr>
              <a:t>.</a:t>
            </a:r>
            <a:endParaRPr lang="ru-RU" dirty="0"/>
          </a:p>
        </p:txBody>
      </p:sp>
    </p:spTree>
    <p:extLst>
      <p:ext uri="{BB962C8B-B14F-4D97-AF65-F5344CB8AC3E}">
        <p14:creationId xmlns:p14="http://schemas.microsoft.com/office/powerpoint/2010/main" val="37323486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77334" y="609600"/>
            <a:ext cx="8596668" cy="769495"/>
          </a:xfrm>
        </p:spPr>
        <p:txBody>
          <a:bodyPr>
            <a:normAutofit fontScale="90000"/>
          </a:bodyPr>
          <a:lstStyle/>
          <a:p>
            <a:pPr algn="ctr">
              <a:spcAft>
                <a:spcPts val="0"/>
              </a:spcAft>
            </a:pPr>
            <a:r>
              <a:rPr lang="kk-KZ" dirty="0">
                <a:latin typeface="Times New Roman" panose="02020603050405020304" pitchFamily="18" charset="0"/>
                <a:ea typeface="Times New Roman" panose="02020603050405020304" pitchFamily="18" charset="0"/>
              </a:rPr>
              <a:t>Өндіріс жоспары</a:t>
            </a:r>
            <a:r>
              <a:rPr lang="ru-RU" dirty="0">
                <a:latin typeface="Times New Roman" panose="02020603050405020304" pitchFamily="18" charset="0"/>
                <a:ea typeface="Times New Roman" panose="02020603050405020304" pitchFamily="18" charset="0"/>
              </a:rPr>
              <a:t/>
            </a:r>
            <a:br>
              <a:rPr lang="ru-RU" dirty="0">
                <a:latin typeface="Times New Roman" panose="02020603050405020304" pitchFamily="18" charset="0"/>
                <a:ea typeface="Times New Roman" panose="02020603050405020304" pitchFamily="18" charset="0"/>
              </a:rPr>
            </a:br>
            <a:endParaRPr lang="ru-RU" dirty="0"/>
          </a:p>
        </p:txBody>
      </p:sp>
      <p:sp>
        <p:nvSpPr>
          <p:cNvPr id="3" name="Объект 2"/>
          <p:cNvSpPr>
            <a:spLocks noGrp="1"/>
          </p:cNvSpPr>
          <p:nvPr>
            <p:ph idx="1"/>
          </p:nvPr>
        </p:nvSpPr>
        <p:spPr>
          <a:xfrm>
            <a:off x="797255" y="1379095"/>
            <a:ext cx="8596668" cy="4871803"/>
          </a:xfrm>
        </p:spPr>
        <p:txBody>
          <a:bodyPr>
            <a:normAutofit fontScale="92500" lnSpcReduction="10000"/>
          </a:bodyPr>
          <a:lstStyle/>
          <a:p>
            <a:pPr algn="just"/>
            <a:r>
              <a:rPr lang="kk-KZ" dirty="0">
                <a:latin typeface="Times New Roman" panose="02020603050405020304" pitchFamily="18" charset="0"/>
                <a:ea typeface="Times New Roman" panose="02020603050405020304" pitchFamily="18" charset="0"/>
              </a:rPr>
              <a:t>	Бизнес-жоспардың бесінші бөлімі - өндіріс жоспары. Онда барлық өндіріс процесін сипаттайды. Бизнес-жоспардың бұл бөлімін өнім өндіретін кәсіпкерлер жасайды.</a:t>
            </a:r>
            <a:endParaRPr lang="ru-RU" dirty="0">
              <a:latin typeface="Times New Roman" panose="02020603050405020304" pitchFamily="18" charset="0"/>
              <a:ea typeface="Times New Roman" panose="02020603050405020304" pitchFamily="18" charset="0"/>
            </a:endParaRPr>
          </a:p>
          <a:p>
            <a:pPr algn="just"/>
            <a:r>
              <a:rPr lang="kk-KZ" dirty="0">
                <a:latin typeface="Times New Roman" panose="02020603050405020304" pitchFamily="18" charset="0"/>
                <a:ea typeface="Times New Roman" panose="02020603050405020304" pitchFamily="18" charset="0"/>
              </a:rPr>
              <a:t>Бөлімнің негізгі мақсаты – жаңадан құрылған фирма қажет тауарлар санын (қызметті) уақытында, сапалы түрдеөндіре алтынын есептеулер арқылы дәлелдеу.</a:t>
            </a:r>
            <a:endParaRPr lang="ru-RU" dirty="0">
              <a:latin typeface="Times New Roman" panose="02020603050405020304" pitchFamily="18" charset="0"/>
              <a:ea typeface="Times New Roman" panose="02020603050405020304" pitchFamily="18" charset="0"/>
            </a:endParaRPr>
          </a:p>
          <a:p>
            <a:pPr algn="just"/>
            <a:r>
              <a:rPr lang="kk-KZ" dirty="0">
                <a:latin typeface="Times New Roman" panose="02020603050405020304" pitchFamily="18" charset="0"/>
                <a:ea typeface="Times New Roman" panose="02020603050405020304" pitchFamily="18" charset="0"/>
              </a:rPr>
              <a:t>Бұнда ең алдымен төмендегі сұрақтарға жауап беру керек:</a:t>
            </a:r>
            <a:endParaRPr lang="ru-RU" dirty="0">
              <a:latin typeface="Times New Roman" panose="02020603050405020304" pitchFamily="18" charset="0"/>
              <a:ea typeface="Times New Roman" panose="02020603050405020304" pitchFamily="18" charset="0"/>
            </a:endParaRPr>
          </a:p>
          <a:p>
            <a:pPr lvl="0" algn="just">
              <a:buFont typeface="Symbol" panose="05050102010706020507" pitchFamily="18" charset="2"/>
              <a:buChar char=""/>
              <a:tabLst>
                <a:tab pos="540385" algn="l"/>
              </a:tabLst>
            </a:pPr>
            <a:r>
              <a:rPr lang="kk-KZ" dirty="0">
                <a:latin typeface="Times New Roman" panose="02020603050405020304" pitchFamily="18" charset="0"/>
                <a:ea typeface="Times New Roman" panose="02020603050405020304" pitchFamily="18" charset="0"/>
              </a:rPr>
              <a:t>Тауар әрекеттегі немесе жңадан құрылған кәсіпорында шығарылады?</a:t>
            </a:r>
            <a:endParaRPr lang="ru-RU" dirty="0">
              <a:latin typeface="Times New Roman" panose="02020603050405020304" pitchFamily="18" charset="0"/>
              <a:ea typeface="Times New Roman" panose="02020603050405020304" pitchFamily="18" charset="0"/>
            </a:endParaRPr>
          </a:p>
          <a:p>
            <a:pPr lvl="0" algn="just">
              <a:buFont typeface="Symbol" panose="05050102010706020507" pitchFamily="18" charset="2"/>
              <a:buChar char=""/>
              <a:tabLst>
                <a:tab pos="540385" algn="l"/>
              </a:tabLst>
            </a:pPr>
            <a:r>
              <a:rPr lang="kk-KZ" dirty="0">
                <a:latin typeface="Times New Roman" panose="02020603050405020304" pitchFamily="18" charset="0"/>
                <a:ea typeface="Times New Roman" panose="02020603050405020304" pitchFamily="18" charset="0"/>
              </a:rPr>
              <a:t>Ол үшін бүгін және болашақта қандай қуат қажет?</a:t>
            </a:r>
            <a:endParaRPr lang="ru-RU" dirty="0">
              <a:latin typeface="Times New Roman" panose="02020603050405020304" pitchFamily="18" charset="0"/>
              <a:ea typeface="Times New Roman" panose="02020603050405020304" pitchFamily="18" charset="0"/>
            </a:endParaRPr>
          </a:p>
          <a:p>
            <a:pPr lvl="0" algn="just">
              <a:buFont typeface="Symbol" panose="05050102010706020507" pitchFamily="18" charset="2"/>
              <a:buChar char=""/>
              <a:tabLst>
                <a:tab pos="540385" algn="l"/>
              </a:tabLst>
            </a:pPr>
            <a:r>
              <a:rPr lang="kk-KZ" dirty="0">
                <a:latin typeface="Times New Roman" panose="02020603050405020304" pitchFamily="18" charset="0"/>
                <a:ea typeface="Times New Roman" panose="02020603050405020304" pitchFamily="18" charset="0"/>
              </a:rPr>
              <a:t>Шикізаттар, материалдар, құрастырушы бөлшектер қайдан, кімнен және қандай жағдайларды сатып алынады?</a:t>
            </a:r>
            <a:endParaRPr lang="ru-RU" dirty="0">
              <a:latin typeface="Times New Roman" panose="02020603050405020304" pitchFamily="18" charset="0"/>
              <a:ea typeface="Times New Roman" panose="02020603050405020304" pitchFamily="18" charset="0"/>
            </a:endParaRPr>
          </a:p>
          <a:p>
            <a:pPr lvl="0" algn="just">
              <a:buFont typeface="Symbol" panose="05050102010706020507" pitchFamily="18" charset="2"/>
              <a:buChar char=""/>
              <a:tabLst>
                <a:tab pos="540385" algn="l"/>
              </a:tabLst>
            </a:pPr>
            <a:r>
              <a:rPr lang="kk-KZ" dirty="0">
                <a:latin typeface="Times New Roman" panose="02020603050405020304" pitchFamily="18" charset="0"/>
                <a:ea typeface="Times New Roman" panose="02020603050405020304" pitchFamily="18" charset="0"/>
              </a:rPr>
              <a:t>Өндірістік кооперация бола ма және кіммен?</a:t>
            </a:r>
            <a:endParaRPr lang="ru-RU" dirty="0">
              <a:latin typeface="Times New Roman" panose="02020603050405020304" pitchFamily="18" charset="0"/>
              <a:ea typeface="Times New Roman" panose="02020603050405020304" pitchFamily="18" charset="0"/>
            </a:endParaRPr>
          </a:p>
          <a:p>
            <a:pPr lvl="0" algn="just">
              <a:buFont typeface="Symbol" panose="05050102010706020507" pitchFamily="18" charset="2"/>
              <a:buChar char=""/>
              <a:tabLst>
                <a:tab pos="540385" algn="l"/>
              </a:tabLst>
            </a:pPr>
            <a:r>
              <a:rPr lang="kk-KZ" dirty="0">
                <a:latin typeface="Times New Roman" panose="02020603050405020304" pitchFamily="18" charset="0"/>
                <a:ea typeface="Times New Roman" panose="02020603050405020304" pitchFamily="18" charset="0"/>
              </a:rPr>
              <a:t>Қандай жабдықтар қажет, оларды қай жерден сатып алуға болады?</a:t>
            </a:r>
            <a:endParaRPr lang="ru-RU" dirty="0">
              <a:latin typeface="Times New Roman" panose="02020603050405020304" pitchFamily="18" charset="0"/>
              <a:ea typeface="Times New Roman" panose="02020603050405020304" pitchFamily="18" charset="0"/>
            </a:endParaRPr>
          </a:p>
          <a:p>
            <a:pPr algn="just"/>
            <a:r>
              <a:rPr lang="kk-KZ" dirty="0">
                <a:latin typeface="Times New Roman" panose="02020603050405020304" pitchFamily="18" charset="0"/>
                <a:ea typeface="Times New Roman" panose="02020603050405020304" pitchFamily="18" charset="0"/>
              </a:rPr>
              <a:t>Осы сұрақтармен қатар өндірілетін өнімнің сапасын бақылау мәселесі шешіледі. </a:t>
            </a:r>
            <a:endParaRPr lang="ru-RU" dirty="0">
              <a:latin typeface="Times New Roman" panose="02020603050405020304" pitchFamily="18" charset="0"/>
              <a:ea typeface="Times New Roman" panose="02020603050405020304" pitchFamily="18" charset="0"/>
            </a:endParaRPr>
          </a:p>
          <a:p>
            <a:pPr algn="just"/>
            <a:r>
              <a:rPr lang="kk-KZ" dirty="0">
                <a:latin typeface="Times New Roman" panose="02020603050405020304" pitchFamily="18" charset="0"/>
                <a:ea typeface="Times New Roman" panose="02020603050405020304" pitchFamily="18" charset="0"/>
              </a:rPr>
              <a:t>Ал егер өндіретін емес тауар кәсіпорынын ашатын болса, онда «сауда жоспарын» құрады. Онда тауарларды сатып алу, тауар қорларының деңгейін бақылау жүйесін, қоймалардың жоспарын сипаттайды.</a:t>
            </a:r>
            <a:endParaRPr lang="ru-RU" dirty="0">
              <a:latin typeface="Times New Roman" panose="02020603050405020304" pitchFamily="18" charset="0"/>
              <a:ea typeface="Times New Roman" panose="02020603050405020304" pitchFamily="18" charset="0"/>
            </a:endParaRPr>
          </a:p>
          <a:p>
            <a:endParaRPr lang="ru-RU" dirty="0"/>
          </a:p>
        </p:txBody>
      </p:sp>
    </p:spTree>
    <p:extLst>
      <p:ext uri="{BB962C8B-B14F-4D97-AF65-F5344CB8AC3E}">
        <p14:creationId xmlns:p14="http://schemas.microsoft.com/office/powerpoint/2010/main" val="11221952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spcAft>
                <a:spcPts val="0"/>
              </a:spcAft>
            </a:pPr>
            <a:r>
              <a:rPr lang="kk-KZ" dirty="0">
                <a:latin typeface="Times New Roman" panose="02020603050405020304" pitchFamily="18" charset="0"/>
                <a:ea typeface="Times New Roman" panose="02020603050405020304" pitchFamily="18" charset="0"/>
              </a:rPr>
              <a:t>Ұйымдастыру жоспары</a:t>
            </a:r>
            <a:r>
              <a:rPr lang="ru-RU" dirty="0">
                <a:latin typeface="Times New Roman" panose="02020603050405020304" pitchFamily="18" charset="0"/>
                <a:ea typeface="Times New Roman" panose="02020603050405020304" pitchFamily="18" charset="0"/>
              </a:rPr>
              <a:t/>
            </a:r>
            <a:br>
              <a:rPr lang="ru-RU" dirty="0">
                <a:latin typeface="Times New Roman" panose="02020603050405020304" pitchFamily="18" charset="0"/>
                <a:ea typeface="Times New Roman" panose="02020603050405020304" pitchFamily="18" charset="0"/>
              </a:rPr>
            </a:br>
            <a:r>
              <a:rPr lang="kk-KZ" dirty="0">
                <a:latin typeface="Times New Roman" panose="02020603050405020304" pitchFamily="18" charset="0"/>
                <a:ea typeface="Times New Roman" panose="02020603050405020304" pitchFamily="18" charset="0"/>
              </a:rPr>
              <a:t> </a:t>
            </a:r>
            <a:r>
              <a:rPr lang="ru-RU" dirty="0">
                <a:latin typeface="Times New Roman" panose="02020603050405020304" pitchFamily="18" charset="0"/>
                <a:ea typeface="Times New Roman" panose="02020603050405020304" pitchFamily="18" charset="0"/>
              </a:rPr>
              <a:t/>
            </a:r>
            <a:br>
              <a:rPr lang="ru-RU" dirty="0">
                <a:latin typeface="Times New Roman" panose="02020603050405020304" pitchFamily="18" charset="0"/>
                <a:ea typeface="Times New Roman" panose="02020603050405020304" pitchFamily="18" charset="0"/>
              </a:rPr>
            </a:br>
            <a:endParaRPr lang="ru-RU" dirty="0"/>
          </a:p>
        </p:txBody>
      </p:sp>
      <p:sp>
        <p:nvSpPr>
          <p:cNvPr id="3" name="Объект 2"/>
          <p:cNvSpPr>
            <a:spLocks noGrp="1"/>
          </p:cNvSpPr>
          <p:nvPr>
            <p:ph idx="1"/>
          </p:nvPr>
        </p:nvSpPr>
        <p:spPr>
          <a:xfrm>
            <a:off x="677334" y="1349115"/>
            <a:ext cx="8596668" cy="4692247"/>
          </a:xfrm>
        </p:spPr>
        <p:txBody>
          <a:bodyPr>
            <a:normAutofit/>
          </a:bodyPr>
          <a:lstStyle/>
          <a:p>
            <a:pPr algn="just"/>
            <a:r>
              <a:rPr lang="kk-KZ" sz="2000" dirty="0">
                <a:latin typeface="Times New Roman" panose="02020603050405020304" pitchFamily="18" charset="0"/>
                <a:ea typeface="Times New Roman" panose="02020603050405020304" pitchFamily="18" charset="0"/>
              </a:rPr>
              <a:t>Алтыншы бөлім – бұл ұйымдастыру бөлімі. Бұнда өз ісіңізді кіммен ұйымдастырғыңыз келеді және оның үздіксіз және табысты жұмыс істеуін жоспарлау туралы сөз болады.</a:t>
            </a:r>
            <a:endParaRPr lang="ru-RU" sz="2000" dirty="0">
              <a:latin typeface="Times New Roman" panose="02020603050405020304" pitchFamily="18" charset="0"/>
              <a:ea typeface="Times New Roman" panose="02020603050405020304" pitchFamily="18" charset="0"/>
            </a:endParaRPr>
          </a:p>
          <a:p>
            <a:pPr algn="just"/>
            <a:r>
              <a:rPr lang="kk-KZ" sz="2000" dirty="0">
                <a:latin typeface="Times New Roman" panose="02020603050405020304" pitchFamily="18" charset="0"/>
                <a:ea typeface="Times New Roman" panose="02020603050405020304" pitchFamily="18" charset="0"/>
              </a:rPr>
              <a:t>Бұл бөлімде төмендегі мәсіелелер қарастырылады:</a:t>
            </a:r>
            <a:endParaRPr lang="ru-RU" sz="2000" dirty="0">
              <a:latin typeface="Times New Roman" panose="02020603050405020304" pitchFamily="18" charset="0"/>
              <a:ea typeface="Times New Roman" panose="02020603050405020304" pitchFamily="18" charset="0"/>
            </a:endParaRPr>
          </a:p>
          <a:p>
            <a:pPr lvl="0" algn="just">
              <a:buFont typeface="Symbol" panose="05050102010706020507" pitchFamily="18" charset="2"/>
              <a:buChar char=""/>
              <a:tabLst>
                <a:tab pos="540385" algn="l"/>
              </a:tabLst>
            </a:pPr>
            <a:r>
              <a:rPr lang="kk-KZ" sz="2000" dirty="0">
                <a:latin typeface="Times New Roman" panose="02020603050405020304" pitchFamily="18" charset="0"/>
                <a:ea typeface="Times New Roman" panose="02020603050405020304" pitchFamily="18" charset="0"/>
              </a:rPr>
              <a:t>Ісіңіз табысты болу үшін қандай мамандар қажет?</a:t>
            </a:r>
            <a:endParaRPr lang="ru-RU" sz="2000" dirty="0">
              <a:latin typeface="Times New Roman" panose="02020603050405020304" pitchFamily="18" charset="0"/>
              <a:ea typeface="Times New Roman" panose="02020603050405020304" pitchFamily="18" charset="0"/>
            </a:endParaRPr>
          </a:p>
          <a:p>
            <a:pPr lvl="0" algn="just">
              <a:buFont typeface="Symbol" panose="05050102010706020507" pitchFamily="18" charset="2"/>
              <a:buChar char=""/>
              <a:tabLst>
                <a:tab pos="540385" algn="l"/>
              </a:tabLst>
            </a:pPr>
            <a:r>
              <a:rPr lang="kk-KZ" sz="2000" dirty="0">
                <a:latin typeface="Times New Roman" panose="02020603050405020304" pitchFamily="18" charset="0"/>
                <a:ea typeface="Times New Roman" panose="02020603050405020304" pitchFamily="18" charset="0"/>
              </a:rPr>
              <a:t>Мамандарды жұмысқа қалай қабылдайсыз? Тұрақты жұмысқа ма? контракт бойынша ма? қосымша жұмысшы ретінде ме?</a:t>
            </a:r>
            <a:endParaRPr lang="ru-RU" sz="2000" dirty="0">
              <a:latin typeface="Times New Roman" panose="02020603050405020304" pitchFamily="18" charset="0"/>
              <a:ea typeface="Times New Roman" panose="02020603050405020304" pitchFamily="18" charset="0"/>
            </a:endParaRPr>
          </a:p>
          <a:p>
            <a:pPr lvl="0" algn="just">
              <a:buFont typeface="Symbol" panose="05050102010706020507" pitchFamily="18" charset="2"/>
              <a:buChar char=""/>
              <a:tabLst>
                <a:tab pos="540385" algn="l"/>
              </a:tabLst>
            </a:pPr>
            <a:r>
              <a:rPr lang="kk-KZ" sz="2000" dirty="0">
                <a:latin typeface="Times New Roman" panose="02020603050405020304" pitchFamily="18" charset="0"/>
                <a:ea typeface="Times New Roman" panose="02020603050405020304" pitchFamily="18" charset="0"/>
              </a:rPr>
              <a:t>Фирманың әр жұмыскерінің еңбегі қалай төленеді? Қандай жағдайларда ынталандыру болады?</a:t>
            </a:r>
            <a:endParaRPr lang="ru-RU" sz="2000" dirty="0">
              <a:latin typeface="Times New Roman" panose="02020603050405020304" pitchFamily="18" charset="0"/>
              <a:ea typeface="Times New Roman" panose="02020603050405020304" pitchFamily="18" charset="0"/>
            </a:endParaRPr>
          </a:p>
          <a:p>
            <a:pPr algn="just"/>
            <a:r>
              <a:rPr lang="kk-KZ" sz="2000" dirty="0">
                <a:latin typeface="Times New Roman" panose="02020603050405020304" pitchFamily="18" charset="0"/>
                <a:ea typeface="Times New Roman" panose="02020603050405020304" pitchFamily="18" charset="0"/>
              </a:rPr>
              <a:t>Кәсіпкерліктің мңызды проблемасы өзіне жақсы серіктес таңдау.</a:t>
            </a:r>
            <a:endParaRPr lang="ru-RU" sz="2000" dirty="0">
              <a:latin typeface="Times New Roman" panose="02020603050405020304" pitchFamily="18" charset="0"/>
              <a:ea typeface="Times New Roman" panose="02020603050405020304" pitchFamily="18" charset="0"/>
            </a:endParaRPr>
          </a:p>
          <a:p>
            <a:endParaRPr lang="ru-RU" sz="2000" dirty="0"/>
          </a:p>
        </p:txBody>
      </p:sp>
    </p:spTree>
    <p:extLst>
      <p:ext uri="{BB962C8B-B14F-4D97-AF65-F5344CB8AC3E}">
        <p14:creationId xmlns:p14="http://schemas.microsoft.com/office/powerpoint/2010/main" val="38412410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77334" y="299803"/>
            <a:ext cx="8596668" cy="1004341"/>
          </a:xfrm>
        </p:spPr>
        <p:txBody>
          <a:bodyPr>
            <a:normAutofit fontScale="90000"/>
          </a:bodyPr>
          <a:lstStyle/>
          <a:p>
            <a:pPr algn="ctr">
              <a:spcAft>
                <a:spcPts val="0"/>
              </a:spcAft>
            </a:pPr>
            <a:r>
              <a:rPr lang="kk-KZ" dirty="0">
                <a:latin typeface="Times New Roman" panose="02020603050405020304" pitchFamily="18" charset="0"/>
                <a:ea typeface="Times New Roman" panose="02020603050405020304" pitchFamily="18" charset="0"/>
              </a:rPr>
              <a:t>Қаржы жоспары</a:t>
            </a:r>
            <a:r>
              <a:rPr lang="ru-RU" dirty="0">
                <a:latin typeface="Times New Roman" panose="02020603050405020304" pitchFamily="18" charset="0"/>
                <a:ea typeface="Times New Roman" panose="02020603050405020304" pitchFamily="18" charset="0"/>
              </a:rPr>
              <a:t/>
            </a:r>
            <a:br>
              <a:rPr lang="ru-RU" dirty="0">
                <a:latin typeface="Times New Roman" panose="02020603050405020304" pitchFamily="18" charset="0"/>
                <a:ea typeface="Times New Roman" panose="02020603050405020304" pitchFamily="18" charset="0"/>
              </a:rPr>
            </a:br>
            <a:endParaRPr lang="ru-RU" dirty="0"/>
          </a:p>
        </p:txBody>
      </p:sp>
      <p:sp>
        <p:nvSpPr>
          <p:cNvPr id="3" name="Объект 2"/>
          <p:cNvSpPr>
            <a:spLocks noGrp="1"/>
          </p:cNvSpPr>
          <p:nvPr>
            <p:ph idx="1"/>
          </p:nvPr>
        </p:nvSpPr>
        <p:spPr>
          <a:xfrm>
            <a:off x="677334" y="1169233"/>
            <a:ext cx="8596668" cy="4872129"/>
          </a:xfrm>
        </p:spPr>
        <p:txBody>
          <a:bodyPr/>
          <a:lstStyle/>
          <a:p>
            <a:pPr algn="just"/>
            <a:r>
              <a:rPr lang="kk-KZ" sz="2400" dirty="0">
                <a:latin typeface="Times New Roman" panose="02020603050405020304" pitchFamily="18" charset="0"/>
                <a:ea typeface="Times New Roman" panose="02020603050405020304" pitchFamily="18" charset="0"/>
              </a:rPr>
              <a:t>Жетінші бөлім – қаржы жоспары. Ол бизнес-жоспардың алдыңғы бөлімдері бойынша қабылданған шешімдердің мүмкін нәтижелерінің құндық мәндерін жинақтайды. </a:t>
            </a:r>
            <a:endParaRPr lang="ru-RU" sz="2400" dirty="0">
              <a:latin typeface="Times New Roman" panose="02020603050405020304" pitchFamily="18" charset="0"/>
              <a:ea typeface="Times New Roman" panose="02020603050405020304" pitchFamily="18" charset="0"/>
            </a:endParaRPr>
          </a:p>
          <a:p>
            <a:pPr algn="just"/>
            <a:r>
              <a:rPr lang="kk-KZ" sz="2400" dirty="0">
                <a:latin typeface="Times New Roman" panose="02020603050405020304" pitchFamily="18" charset="0"/>
                <a:ea typeface="Times New Roman" panose="02020603050405020304" pitchFamily="18" charset="0"/>
              </a:rPr>
              <a:t>Қаржы бөлімі негізгі үш құжатты (кіріс және шығыс жоспары, ақша қаражатының айналысының жоспары және есептік баланс), сонымен қатар бизнестің қаржы шарты бойынша ұсыныстарды (жеткізушілірмен және тұтынушылармен есептесу тәртібі, несиелерді қайтару мерзімі және оларға төлейтін пайыз, өнімнің өзіндік құнын анықтау әдістері т.б.) қамтиды. </a:t>
            </a:r>
            <a:endParaRPr lang="ru-RU" sz="2400" dirty="0">
              <a:latin typeface="Times New Roman" panose="02020603050405020304" pitchFamily="18" charset="0"/>
              <a:ea typeface="Times New Roman" panose="02020603050405020304" pitchFamily="18" charset="0"/>
            </a:endParaRPr>
          </a:p>
          <a:p>
            <a:r>
              <a:rPr lang="kk-KZ" sz="2400" dirty="0">
                <a:latin typeface="Times New Roman" panose="02020603050405020304" pitchFamily="18" charset="0"/>
                <a:ea typeface="Times New Roman" panose="02020603050405020304" pitchFamily="18" charset="0"/>
              </a:rPr>
              <a:t>Қаржы бөлімінде өндірісті дайындауға кететін шығындарды есептеу керек. </a:t>
            </a:r>
            <a:endParaRPr lang="ru-RU" sz="2400" dirty="0"/>
          </a:p>
        </p:txBody>
      </p:sp>
    </p:spTree>
    <p:extLst>
      <p:ext uri="{BB962C8B-B14F-4D97-AF65-F5344CB8AC3E}">
        <p14:creationId xmlns:p14="http://schemas.microsoft.com/office/powerpoint/2010/main" val="10652843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77334" y="0"/>
            <a:ext cx="8596668" cy="824459"/>
          </a:xfrm>
        </p:spPr>
        <p:txBody>
          <a:bodyPr>
            <a:normAutofit fontScale="90000"/>
          </a:bodyPr>
          <a:lstStyle/>
          <a:p>
            <a:pPr algn="ctr">
              <a:spcAft>
                <a:spcPts val="0"/>
              </a:spcAft>
            </a:pPr>
            <a:r>
              <a:rPr lang="kk-KZ" dirty="0">
                <a:latin typeface="Times New Roman" panose="02020603050405020304" pitchFamily="18" charset="0"/>
                <a:ea typeface="Times New Roman" panose="02020603050405020304" pitchFamily="18" charset="0"/>
              </a:rPr>
              <a:t>Кесте 1 - Өндірісті дайындауға кететін шығындар</a:t>
            </a:r>
            <a:r>
              <a:rPr lang="ru-RU" dirty="0">
                <a:latin typeface="Times New Roman" panose="02020603050405020304" pitchFamily="18" charset="0"/>
                <a:ea typeface="Times New Roman" panose="02020603050405020304" pitchFamily="18" charset="0"/>
              </a:rPr>
              <a:t/>
            </a:r>
            <a:br>
              <a:rPr lang="ru-RU" dirty="0">
                <a:latin typeface="Times New Roman" panose="02020603050405020304" pitchFamily="18" charset="0"/>
                <a:ea typeface="Times New Roman" panose="02020603050405020304" pitchFamily="18" charset="0"/>
              </a:rPr>
            </a:br>
            <a:endParaRPr lang="ru-RU" dirty="0"/>
          </a:p>
        </p:txBody>
      </p:sp>
      <p:graphicFrame>
        <p:nvGraphicFramePr>
          <p:cNvPr id="4" name="Объект 3"/>
          <p:cNvGraphicFramePr>
            <a:graphicFrameLocks noGrp="1"/>
          </p:cNvGraphicFramePr>
          <p:nvPr>
            <p:ph idx="1"/>
            <p:extLst>
              <p:ext uri="{D42A27DB-BD31-4B8C-83A1-F6EECF244321}">
                <p14:modId xmlns:p14="http://schemas.microsoft.com/office/powerpoint/2010/main" val="3053246495"/>
              </p:ext>
            </p:extLst>
          </p:nvPr>
        </p:nvGraphicFramePr>
        <p:xfrm>
          <a:off x="404735" y="824464"/>
          <a:ext cx="11407514" cy="6397795"/>
        </p:xfrm>
        <a:graphic>
          <a:graphicData uri="http://schemas.openxmlformats.org/drawingml/2006/table">
            <a:tbl>
              <a:tblPr firstRow="1" firstCol="1" lastRow="1" lastCol="1" bandRow="1" bandCol="1"/>
              <a:tblGrid>
                <a:gridCol w="8496632"/>
                <a:gridCol w="2910882"/>
              </a:tblGrid>
              <a:tr h="240097">
                <a:tc>
                  <a:txBody>
                    <a:bodyPr/>
                    <a:lstStyle/>
                    <a:p>
                      <a:pPr algn="just">
                        <a:lnSpc>
                          <a:spcPct val="107000"/>
                        </a:lnSpc>
                        <a:spcAft>
                          <a:spcPts val="0"/>
                        </a:spcAft>
                      </a:pPr>
                      <a:r>
                        <a:rPr lang="kk-KZ" sz="1400" i="1" dirty="0">
                          <a:effectLst/>
                          <a:latin typeface="Times New Roman" panose="02020603050405020304" pitchFamily="18" charset="0"/>
                          <a:ea typeface="Times New Roman" panose="02020603050405020304" pitchFamily="18" charset="0"/>
                          <a:cs typeface="Times New Roman" panose="02020603050405020304" pitchFamily="18" charset="0"/>
                        </a:rPr>
                        <a:t>Бір жолғы шығындар</a:t>
                      </a:r>
                      <a:endParaRPr lang="ru-RU"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016" marR="680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016" marR="680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7726">
                <a:tc>
                  <a:txBody>
                    <a:bodyPr/>
                    <a:lstStyle/>
                    <a:p>
                      <a:pPr algn="just">
                        <a:lnSpc>
                          <a:spcPct val="107000"/>
                        </a:lnSpc>
                        <a:spcAft>
                          <a:spcPts val="0"/>
                        </a:spcAft>
                      </a:pPr>
                      <a:r>
                        <a:rPr lang="kk-KZ" sz="1400" dirty="0">
                          <a:effectLst/>
                          <a:latin typeface="Times New Roman" panose="02020603050405020304" pitchFamily="18" charset="0"/>
                          <a:ea typeface="Times New Roman" panose="02020603050405020304" pitchFamily="18" charset="0"/>
                          <a:cs typeface="Times New Roman" panose="02020603050405020304" pitchFamily="18" charset="0"/>
                        </a:rPr>
                        <a:t>Жабдықтар, машиналар, жылжымалы мүоік</a:t>
                      </a:r>
                      <a:endParaRPr lang="ru-RU"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016" marR="680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016" marR="680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7726">
                <a:tc>
                  <a:txBody>
                    <a:bodyPr/>
                    <a:lstStyle/>
                    <a:p>
                      <a:pPr algn="just">
                        <a:lnSpc>
                          <a:spcPct val="107000"/>
                        </a:lnSpc>
                        <a:spcAft>
                          <a:spcPts val="0"/>
                        </a:spcAft>
                      </a:pPr>
                      <a:r>
                        <a:rPr lang="kk-KZ" sz="1400" dirty="0">
                          <a:effectLst/>
                          <a:latin typeface="Times New Roman" panose="02020603050405020304" pitchFamily="18" charset="0"/>
                          <a:ea typeface="Times New Roman" panose="02020603050405020304" pitchFamily="18" charset="0"/>
                          <a:cs typeface="Times New Roman" panose="02020603050405020304" pitchFamily="18" charset="0"/>
                        </a:rPr>
                        <a:t>Жабдықты орналастыру құны</a:t>
                      </a:r>
                      <a:endParaRPr lang="ru-RU"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016" marR="680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016" marR="680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7726">
                <a:tc>
                  <a:txBody>
                    <a:bodyPr/>
                    <a:lstStyle/>
                    <a:p>
                      <a:pPr algn="just">
                        <a:lnSpc>
                          <a:spcPct val="107000"/>
                        </a:lnSpc>
                        <a:spcAft>
                          <a:spcPts val="0"/>
                        </a:spcAft>
                      </a:pPr>
                      <a:r>
                        <a:rPr lang="kk-KZ" sz="1400" dirty="0">
                          <a:effectLst/>
                          <a:latin typeface="Times New Roman" panose="02020603050405020304" pitchFamily="18" charset="0"/>
                          <a:ea typeface="Times New Roman" panose="02020603050405020304" pitchFamily="18" charset="0"/>
                          <a:cs typeface="Times New Roman" panose="02020603050405020304" pitchFamily="18" charset="0"/>
                        </a:rPr>
                        <a:t>Аймақты көгалдандыру және өндірістік ғимаратты қайта жаңарту</a:t>
                      </a:r>
                      <a:endParaRPr lang="ru-RU"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016" marR="680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016" marR="680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7726">
                <a:tc>
                  <a:txBody>
                    <a:bodyPr/>
                    <a:lstStyle/>
                    <a:p>
                      <a:pPr algn="just">
                        <a:lnSpc>
                          <a:spcPct val="107000"/>
                        </a:lnSpc>
                        <a:spcAft>
                          <a:spcPts val="0"/>
                        </a:spcAft>
                      </a:pPr>
                      <a:r>
                        <a:rPr lang="kk-KZ" sz="1400">
                          <a:effectLst/>
                          <a:latin typeface="Times New Roman" panose="02020603050405020304" pitchFamily="18" charset="0"/>
                          <a:ea typeface="Times New Roman" panose="02020603050405020304" pitchFamily="18" charset="0"/>
                          <a:cs typeface="Times New Roman" panose="02020603050405020304" pitchFamily="18" charset="0"/>
                        </a:rPr>
                        <a:t>Шикізат пен материалдардың бастапқы қоры</a:t>
                      </a:r>
                      <a:endParaRPr lang="ru-RU"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016" marR="680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016" marR="680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7726">
                <a:tc>
                  <a:txBody>
                    <a:bodyPr/>
                    <a:lstStyle/>
                    <a:p>
                      <a:pPr algn="just">
                        <a:lnSpc>
                          <a:spcPct val="107000"/>
                        </a:lnSpc>
                        <a:spcAft>
                          <a:spcPts val="0"/>
                        </a:spcAft>
                      </a:pPr>
                      <a:r>
                        <a:rPr lang="kk-KZ" sz="1400" dirty="0">
                          <a:effectLst/>
                          <a:latin typeface="Times New Roman" panose="02020603050405020304" pitchFamily="18" charset="0"/>
                          <a:ea typeface="Times New Roman" panose="02020603050405020304" pitchFamily="18" charset="0"/>
                          <a:cs typeface="Times New Roman" panose="02020603050405020304" pitchFamily="18" charset="0"/>
                        </a:rPr>
                        <a:t>Әртүрлі бір жолғы төлемдер</a:t>
                      </a:r>
                      <a:endParaRPr lang="ru-RU"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016" marR="680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016" marR="680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7726">
                <a:tc>
                  <a:txBody>
                    <a:bodyPr/>
                    <a:lstStyle/>
                    <a:p>
                      <a:pPr algn="just">
                        <a:lnSpc>
                          <a:spcPct val="107000"/>
                        </a:lnSpc>
                        <a:spcAft>
                          <a:spcPts val="0"/>
                        </a:spcAft>
                      </a:pPr>
                      <a:r>
                        <a:rPr lang="kk-KZ" sz="1400" dirty="0">
                          <a:effectLst/>
                          <a:latin typeface="Times New Roman" panose="02020603050405020304" pitchFamily="18" charset="0"/>
                          <a:ea typeface="Times New Roman" panose="02020603050405020304" pitchFamily="18" charset="0"/>
                          <a:cs typeface="Times New Roman" panose="02020603050405020304" pitchFamily="18" charset="0"/>
                        </a:rPr>
                        <a:t>Лицензияға төлем</a:t>
                      </a:r>
                      <a:endParaRPr lang="ru-RU"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016" marR="680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016" marR="680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7726">
                <a:tc>
                  <a:txBody>
                    <a:bodyPr/>
                    <a:lstStyle/>
                    <a:p>
                      <a:pPr algn="just">
                        <a:lnSpc>
                          <a:spcPct val="107000"/>
                        </a:lnSpc>
                        <a:spcAft>
                          <a:spcPts val="0"/>
                        </a:spcAft>
                      </a:pPr>
                      <a:r>
                        <a:rPr lang="kk-KZ" sz="1400" dirty="0">
                          <a:effectLst/>
                          <a:latin typeface="Times New Roman" panose="02020603050405020304" pitchFamily="18" charset="0"/>
                          <a:ea typeface="Times New Roman" panose="02020603050405020304" pitchFamily="18" charset="0"/>
                          <a:cs typeface="Times New Roman" panose="02020603050405020304" pitchFamily="18" charset="0"/>
                        </a:rPr>
                        <a:t>Тіркеу және презинтация</a:t>
                      </a:r>
                      <a:endParaRPr lang="ru-RU"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016" marR="680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016" marR="680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7726">
                <a:tc>
                  <a:txBody>
                    <a:bodyPr/>
                    <a:lstStyle/>
                    <a:p>
                      <a:pPr algn="just">
                        <a:lnSpc>
                          <a:spcPct val="107000"/>
                        </a:lnSpc>
                        <a:spcAft>
                          <a:spcPts val="0"/>
                        </a:spcAft>
                      </a:pPr>
                      <a:r>
                        <a:rPr lang="kk-KZ" sz="1400">
                          <a:effectLst/>
                          <a:latin typeface="Times New Roman" panose="02020603050405020304" pitchFamily="18" charset="0"/>
                          <a:ea typeface="Times New Roman" panose="02020603050405020304" pitchFamily="18" charset="0"/>
                          <a:cs typeface="Times New Roman" panose="02020603050405020304" pitchFamily="18" charset="0"/>
                        </a:rPr>
                        <a:t>Күтпеген шығындарға арналған қолма-қол ақша</a:t>
                      </a:r>
                      <a:endParaRPr lang="ru-RU"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016" marR="680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016" marR="680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7726">
                <a:tc>
                  <a:txBody>
                    <a:bodyPr/>
                    <a:lstStyle/>
                    <a:p>
                      <a:pPr algn="just">
                        <a:lnSpc>
                          <a:spcPct val="107000"/>
                        </a:lnSpc>
                        <a:spcAft>
                          <a:spcPts val="0"/>
                        </a:spcAft>
                      </a:pPr>
                      <a:r>
                        <a:rPr lang="kk-KZ" sz="1400" i="1">
                          <a:effectLst/>
                          <a:latin typeface="Times New Roman" panose="02020603050405020304" pitchFamily="18" charset="0"/>
                          <a:ea typeface="Times New Roman" panose="02020603050405020304" pitchFamily="18" charset="0"/>
                          <a:cs typeface="Times New Roman" panose="02020603050405020304" pitchFamily="18" charset="0"/>
                        </a:rPr>
                        <a:t>Барлығы </a:t>
                      </a:r>
                      <a:endParaRPr lang="ru-RU"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016" marR="680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016" marR="680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7726">
                <a:tc>
                  <a:txBody>
                    <a:bodyPr/>
                    <a:lstStyle/>
                    <a:p>
                      <a:pPr algn="just">
                        <a:lnSpc>
                          <a:spcPct val="107000"/>
                        </a:lnSpc>
                        <a:spcAft>
                          <a:spcPts val="0"/>
                        </a:spcAft>
                      </a:pPr>
                      <a:r>
                        <a:rPr lang="kk-KZ" sz="1400" i="1" dirty="0">
                          <a:effectLst/>
                          <a:latin typeface="Times New Roman" panose="02020603050405020304" pitchFamily="18" charset="0"/>
                          <a:ea typeface="Times New Roman" panose="02020603050405020304" pitchFamily="18" charset="0"/>
                          <a:cs typeface="Times New Roman" panose="02020603050405020304" pitchFamily="18" charset="0"/>
                        </a:rPr>
                        <a:t>Ағымдағы (қайталанатын) шығындар (3 айға)</a:t>
                      </a:r>
                      <a:endParaRPr lang="ru-RU"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016" marR="680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016" marR="680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7726">
                <a:tc>
                  <a:txBody>
                    <a:bodyPr/>
                    <a:lstStyle/>
                    <a:p>
                      <a:pPr algn="just">
                        <a:lnSpc>
                          <a:spcPct val="107000"/>
                        </a:lnSpc>
                        <a:spcAft>
                          <a:spcPts val="0"/>
                        </a:spcAft>
                      </a:pPr>
                      <a:r>
                        <a:rPr lang="kk-KZ" sz="1400" dirty="0">
                          <a:effectLst/>
                          <a:latin typeface="Times New Roman" panose="02020603050405020304" pitchFamily="18" charset="0"/>
                          <a:ea typeface="Times New Roman" panose="02020603050405020304" pitchFamily="18" charset="0"/>
                          <a:cs typeface="Times New Roman" panose="02020603050405020304" pitchFamily="18" charset="0"/>
                        </a:rPr>
                        <a:t>Барлық еңбек ақы мен ынталандырулар</a:t>
                      </a:r>
                      <a:endParaRPr lang="ru-RU"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016" marR="680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016" marR="680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7726">
                <a:tc>
                  <a:txBody>
                    <a:bodyPr/>
                    <a:lstStyle/>
                    <a:p>
                      <a:pPr algn="just">
                        <a:lnSpc>
                          <a:spcPct val="107000"/>
                        </a:lnSpc>
                        <a:spcAft>
                          <a:spcPts val="0"/>
                        </a:spcAft>
                      </a:pPr>
                      <a:r>
                        <a:rPr lang="kk-KZ" sz="1400" dirty="0">
                          <a:effectLst/>
                          <a:latin typeface="Times New Roman" panose="02020603050405020304" pitchFamily="18" charset="0"/>
                          <a:ea typeface="Times New Roman" panose="02020603050405020304" pitchFamily="18" charset="0"/>
                          <a:cs typeface="Times New Roman" panose="02020603050405020304" pitchFamily="18" charset="0"/>
                        </a:rPr>
                        <a:t>Жал</a:t>
                      </a:r>
                      <a:endParaRPr lang="ru-RU"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016" marR="680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016" marR="680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7726">
                <a:tc>
                  <a:txBody>
                    <a:bodyPr/>
                    <a:lstStyle/>
                    <a:p>
                      <a:pPr algn="just">
                        <a:lnSpc>
                          <a:spcPct val="107000"/>
                        </a:lnSpc>
                        <a:spcAft>
                          <a:spcPts val="0"/>
                        </a:spcAft>
                      </a:pPr>
                      <a:r>
                        <a:rPr lang="kk-KZ" sz="1400">
                          <a:effectLst/>
                          <a:latin typeface="Times New Roman" panose="02020603050405020304" pitchFamily="18" charset="0"/>
                          <a:ea typeface="Times New Roman" panose="02020603050405020304" pitchFamily="18" charset="0"/>
                          <a:cs typeface="Times New Roman" panose="02020603050405020304" pitchFamily="18" charset="0"/>
                        </a:rPr>
                        <a:t>Жарнама</a:t>
                      </a:r>
                      <a:endParaRPr lang="ru-RU"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016" marR="680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016" marR="680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7726">
                <a:tc>
                  <a:txBody>
                    <a:bodyPr/>
                    <a:lstStyle/>
                    <a:p>
                      <a:pPr algn="just">
                        <a:lnSpc>
                          <a:spcPct val="107000"/>
                        </a:lnSpc>
                        <a:spcAft>
                          <a:spcPts val="0"/>
                        </a:spcAft>
                      </a:pPr>
                      <a:r>
                        <a:rPr lang="kk-KZ" sz="1400" dirty="0">
                          <a:effectLst/>
                          <a:latin typeface="Times New Roman" panose="02020603050405020304" pitchFamily="18" charset="0"/>
                          <a:ea typeface="Times New Roman" panose="02020603050405020304" pitchFamily="18" charset="0"/>
                          <a:cs typeface="Times New Roman" panose="02020603050405020304" pitchFamily="18" charset="0"/>
                        </a:rPr>
                        <a:t>Көлік шығындары</a:t>
                      </a:r>
                      <a:endParaRPr lang="ru-RU"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016" marR="680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016" marR="680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7726">
                <a:tc>
                  <a:txBody>
                    <a:bodyPr/>
                    <a:lstStyle/>
                    <a:p>
                      <a:pPr algn="just">
                        <a:lnSpc>
                          <a:spcPct val="107000"/>
                        </a:lnSpc>
                        <a:spcAft>
                          <a:spcPts val="0"/>
                        </a:spcAft>
                      </a:pPr>
                      <a:r>
                        <a:rPr lang="kk-KZ" sz="1400" dirty="0">
                          <a:effectLst/>
                          <a:latin typeface="Times New Roman" panose="02020603050405020304" pitchFamily="18" charset="0"/>
                          <a:ea typeface="Times New Roman" panose="02020603050405020304" pitchFamily="18" charset="0"/>
                          <a:cs typeface="Times New Roman" panose="02020603050405020304" pitchFamily="18" charset="0"/>
                        </a:rPr>
                        <a:t>Пайдалану шығындары</a:t>
                      </a:r>
                      <a:endParaRPr lang="ru-RU"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016" marR="680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016" marR="680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7726">
                <a:tc>
                  <a:txBody>
                    <a:bodyPr/>
                    <a:lstStyle/>
                    <a:p>
                      <a:pPr algn="just">
                        <a:lnSpc>
                          <a:spcPct val="107000"/>
                        </a:lnSpc>
                        <a:spcAft>
                          <a:spcPts val="0"/>
                        </a:spcAft>
                      </a:pPr>
                      <a:r>
                        <a:rPr lang="kk-KZ" sz="1400" dirty="0">
                          <a:effectLst/>
                          <a:latin typeface="Times New Roman" panose="02020603050405020304" pitchFamily="18" charset="0"/>
                          <a:ea typeface="Times New Roman" panose="02020603050405020304" pitchFamily="18" charset="0"/>
                          <a:cs typeface="Times New Roman" panose="02020603050405020304" pitchFamily="18" charset="0"/>
                        </a:rPr>
                        <a:t>Сақтандырудың барлық түрлері</a:t>
                      </a:r>
                      <a:endParaRPr lang="ru-RU"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016" marR="680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016" marR="680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7726">
                <a:tc>
                  <a:txBody>
                    <a:bodyPr/>
                    <a:lstStyle/>
                    <a:p>
                      <a:pPr algn="just">
                        <a:lnSpc>
                          <a:spcPct val="107000"/>
                        </a:lnSpc>
                        <a:spcAft>
                          <a:spcPts val="0"/>
                        </a:spcAft>
                      </a:pPr>
                      <a:r>
                        <a:rPr lang="kk-KZ" sz="1400" dirty="0">
                          <a:effectLst/>
                          <a:latin typeface="Times New Roman" panose="02020603050405020304" pitchFamily="18" charset="0"/>
                          <a:ea typeface="Times New Roman" panose="02020603050405020304" pitchFamily="18" charset="0"/>
                          <a:cs typeface="Times New Roman" panose="02020603050405020304" pitchFamily="18" charset="0"/>
                        </a:rPr>
                        <a:t>Салықтар</a:t>
                      </a:r>
                      <a:endParaRPr lang="ru-RU"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016" marR="680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016" marR="680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7726">
                <a:tc>
                  <a:txBody>
                    <a:bodyPr/>
                    <a:lstStyle/>
                    <a:p>
                      <a:pPr algn="just">
                        <a:lnSpc>
                          <a:spcPct val="107000"/>
                        </a:lnSpc>
                        <a:spcAft>
                          <a:spcPts val="0"/>
                        </a:spcAft>
                      </a:pPr>
                      <a:r>
                        <a:rPr lang="kk-KZ" sz="1400" dirty="0">
                          <a:effectLst/>
                          <a:latin typeface="Times New Roman" panose="02020603050405020304" pitchFamily="18" charset="0"/>
                          <a:ea typeface="Times New Roman" panose="02020603050405020304" pitchFamily="18" charset="0"/>
                          <a:cs typeface="Times New Roman" panose="02020603050405020304" pitchFamily="18" charset="0"/>
                        </a:rPr>
                        <a:t>Қарыздар мен несиелер бойынша пайыз төлемдері</a:t>
                      </a:r>
                      <a:endParaRPr lang="ru-RU"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016" marR="680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016" marR="680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7726">
                <a:tc>
                  <a:txBody>
                    <a:bodyPr/>
                    <a:lstStyle/>
                    <a:p>
                      <a:pPr algn="just">
                        <a:lnSpc>
                          <a:spcPct val="107000"/>
                        </a:lnSpc>
                        <a:spcAft>
                          <a:spcPts val="0"/>
                        </a:spcAft>
                      </a:pPr>
                      <a:r>
                        <a:rPr lang="kk-KZ" sz="1400">
                          <a:effectLst/>
                          <a:latin typeface="Times New Roman" panose="02020603050405020304" pitchFamily="18" charset="0"/>
                          <a:ea typeface="Times New Roman" panose="02020603050405020304" pitchFamily="18" charset="0"/>
                          <a:cs typeface="Times New Roman" panose="02020603050405020304" pitchFamily="18" charset="0"/>
                        </a:rPr>
                        <a:t>Жөндеу және алдын алу</a:t>
                      </a:r>
                      <a:endParaRPr lang="ru-RU"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016" marR="680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kk-KZ" sz="10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016" marR="680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7726">
                <a:tc>
                  <a:txBody>
                    <a:bodyPr/>
                    <a:lstStyle/>
                    <a:p>
                      <a:pPr algn="just">
                        <a:lnSpc>
                          <a:spcPct val="107000"/>
                        </a:lnSpc>
                        <a:spcAft>
                          <a:spcPts val="0"/>
                        </a:spcAft>
                      </a:pPr>
                      <a:r>
                        <a:rPr lang="kk-KZ" sz="1400">
                          <a:effectLst/>
                          <a:latin typeface="Times New Roman" panose="02020603050405020304" pitchFamily="18" charset="0"/>
                          <a:ea typeface="Times New Roman" panose="02020603050405020304" pitchFamily="18" charset="0"/>
                          <a:cs typeface="Times New Roman" panose="02020603050405020304" pitchFamily="18" charset="0"/>
                        </a:rPr>
                        <a:t>Персоналдарды дайындауға кететін шығындар</a:t>
                      </a:r>
                      <a:endParaRPr lang="ru-RU"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016" marR="680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kk-KZ" sz="10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016" marR="680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7726">
                <a:tc>
                  <a:txBody>
                    <a:bodyPr/>
                    <a:lstStyle/>
                    <a:p>
                      <a:pPr algn="just">
                        <a:lnSpc>
                          <a:spcPct val="107000"/>
                        </a:lnSpc>
                        <a:spcAft>
                          <a:spcPts val="0"/>
                        </a:spcAft>
                      </a:pPr>
                      <a:r>
                        <a:rPr lang="kk-KZ" sz="1400">
                          <a:effectLst/>
                          <a:latin typeface="Times New Roman" panose="02020603050405020304" pitchFamily="18" charset="0"/>
                          <a:ea typeface="Times New Roman" panose="02020603050405020304" pitchFamily="18" charset="0"/>
                          <a:cs typeface="Times New Roman" panose="02020603050405020304" pitchFamily="18" charset="0"/>
                        </a:rPr>
                        <a:t>Күтпеген шығындар</a:t>
                      </a:r>
                      <a:endParaRPr lang="ru-RU"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016" marR="680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kk-KZ" sz="10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016" marR="680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7726">
                <a:tc>
                  <a:txBody>
                    <a:bodyPr/>
                    <a:lstStyle/>
                    <a:p>
                      <a:pPr algn="just">
                        <a:lnSpc>
                          <a:spcPct val="107000"/>
                        </a:lnSpc>
                        <a:spcAft>
                          <a:spcPts val="0"/>
                        </a:spcAft>
                      </a:pPr>
                      <a:r>
                        <a:rPr lang="kk-KZ" sz="1400">
                          <a:effectLst/>
                          <a:latin typeface="Times New Roman" panose="02020603050405020304" pitchFamily="18" charset="0"/>
                          <a:ea typeface="Times New Roman" panose="02020603050405020304" pitchFamily="18" charset="0"/>
                          <a:cs typeface="Times New Roman" panose="02020603050405020304" pitchFamily="18" charset="0"/>
                        </a:rPr>
                        <a:t>3 айдағы барлық ағымдағы шығындар</a:t>
                      </a:r>
                      <a:endParaRPr lang="ru-RU"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016" marR="680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kk-KZ" sz="10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016" marR="680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7726">
                <a:tc>
                  <a:txBody>
                    <a:bodyPr/>
                    <a:lstStyle/>
                    <a:p>
                      <a:pPr algn="just">
                        <a:lnSpc>
                          <a:spcPct val="107000"/>
                        </a:lnSpc>
                        <a:spcAft>
                          <a:spcPts val="0"/>
                        </a:spcAft>
                      </a:pPr>
                      <a:r>
                        <a:rPr lang="kk-KZ" sz="1400" dirty="0">
                          <a:effectLst/>
                          <a:latin typeface="Times New Roman" panose="02020603050405020304" pitchFamily="18" charset="0"/>
                          <a:ea typeface="Times New Roman" panose="02020603050405020304" pitchFamily="18" charset="0"/>
                          <a:cs typeface="Times New Roman" panose="02020603050405020304" pitchFamily="18" charset="0"/>
                        </a:rPr>
                        <a:t>Өндірісті дайындау бойынша барлық шығындар</a:t>
                      </a:r>
                      <a:endParaRPr lang="ru-RU"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016" marR="680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kk-KZ" sz="10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016" marR="680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8331440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77334" y="329785"/>
            <a:ext cx="8596668" cy="599606"/>
          </a:xfrm>
        </p:spPr>
        <p:txBody>
          <a:bodyPr>
            <a:normAutofit fontScale="90000"/>
          </a:bodyPr>
          <a:lstStyle/>
          <a:p>
            <a:pPr algn="ctr">
              <a:spcAft>
                <a:spcPts val="0"/>
              </a:spcAft>
            </a:pPr>
            <a:r>
              <a:rPr lang="kk-KZ" dirty="0">
                <a:latin typeface="Times New Roman" panose="02020603050405020304" pitchFamily="18" charset="0"/>
                <a:ea typeface="Times New Roman" panose="02020603050405020304" pitchFamily="18" charset="0"/>
              </a:rPr>
              <a:t>Кесте 2 - Кіріс және шығыс жоспары </a:t>
            </a:r>
            <a:r>
              <a:rPr lang="ru-RU" dirty="0">
                <a:latin typeface="Times New Roman" panose="02020603050405020304" pitchFamily="18" charset="0"/>
                <a:ea typeface="Times New Roman" panose="02020603050405020304" pitchFamily="18" charset="0"/>
              </a:rPr>
              <a:t/>
            </a:r>
            <a:br>
              <a:rPr lang="ru-RU" dirty="0">
                <a:latin typeface="Times New Roman" panose="02020603050405020304" pitchFamily="18" charset="0"/>
                <a:ea typeface="Times New Roman" panose="02020603050405020304" pitchFamily="18" charset="0"/>
              </a:rPr>
            </a:br>
            <a:endParaRPr lang="ru-RU" dirty="0"/>
          </a:p>
        </p:txBody>
      </p:sp>
      <p:graphicFrame>
        <p:nvGraphicFramePr>
          <p:cNvPr id="5" name="Объект 4"/>
          <p:cNvGraphicFramePr>
            <a:graphicFrameLocks noGrp="1"/>
          </p:cNvGraphicFramePr>
          <p:nvPr>
            <p:ph idx="1"/>
            <p:extLst>
              <p:ext uri="{D42A27DB-BD31-4B8C-83A1-F6EECF244321}">
                <p14:modId xmlns:p14="http://schemas.microsoft.com/office/powerpoint/2010/main" val="771928832"/>
              </p:ext>
            </p:extLst>
          </p:nvPr>
        </p:nvGraphicFramePr>
        <p:xfrm>
          <a:off x="524655" y="1379094"/>
          <a:ext cx="9308892" cy="4345808"/>
        </p:xfrm>
        <a:graphic>
          <a:graphicData uri="http://schemas.openxmlformats.org/drawingml/2006/table">
            <a:tbl>
              <a:tblPr firstRow="1" firstCol="1" lastRow="1" lastCol="1" bandRow="1" bandCol="1"/>
              <a:tblGrid>
                <a:gridCol w="5293271"/>
                <a:gridCol w="889724"/>
                <a:gridCol w="889724"/>
                <a:gridCol w="889724"/>
                <a:gridCol w="711779"/>
                <a:gridCol w="634670"/>
              </a:tblGrid>
              <a:tr h="308385">
                <a:tc rowSpan="2">
                  <a:txBody>
                    <a:bodyPr/>
                    <a:lstStyle/>
                    <a:p>
                      <a:pPr algn="ctr">
                        <a:lnSpc>
                          <a:spcPct val="107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Кіріс және шығыстар</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5">
                  <a:txBody>
                    <a:bodyPr/>
                    <a:lstStyle/>
                    <a:p>
                      <a:pPr algn="ctr">
                        <a:lnSpc>
                          <a:spcPct val="107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Айлар</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308385">
                <a:tc vMerge="1">
                  <a:txBody>
                    <a:bodyPr/>
                    <a:lstStyle/>
                    <a:p>
                      <a:endParaRPr lang="ru-RU"/>
                    </a:p>
                  </a:txBody>
                  <a:tcPr/>
                </a:tc>
                <a:tc>
                  <a:txBody>
                    <a:bodyPr/>
                    <a:lstStyle/>
                    <a:p>
                      <a:pPr algn="ctr">
                        <a:lnSpc>
                          <a:spcPct val="107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1</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2</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3</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12</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8385">
                <a:tc>
                  <a:txBody>
                    <a:bodyPr/>
                    <a:lstStyle/>
                    <a:p>
                      <a:pPr algn="just">
                        <a:lnSpc>
                          <a:spcPct val="107000"/>
                        </a:lnSpc>
                        <a:spcAft>
                          <a:spcPts val="0"/>
                        </a:spcAft>
                      </a:pPr>
                      <a:r>
                        <a:rPr lang="kk-KZ" sz="2400" dirty="0">
                          <a:effectLst/>
                          <a:latin typeface="Times New Roman" panose="02020603050405020304" pitchFamily="18" charset="0"/>
                          <a:ea typeface="Times New Roman" panose="02020603050405020304" pitchFamily="18" charset="0"/>
                          <a:cs typeface="Times New Roman" panose="02020603050405020304" pitchFamily="18" charset="0"/>
                        </a:rPr>
                        <a:t>Сатудан түскен кіріс</a:t>
                      </a:r>
                      <a:endParaRPr lang="ru-RU"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8385">
                <a:tc>
                  <a:txBody>
                    <a:bodyPr/>
                    <a:lstStyle/>
                    <a:p>
                      <a:pPr algn="just">
                        <a:lnSpc>
                          <a:spcPct val="107000"/>
                        </a:lnSpc>
                        <a:spcAft>
                          <a:spcPts val="0"/>
                        </a:spcAft>
                      </a:pPr>
                      <a:r>
                        <a:rPr lang="kk-KZ" sz="2400" dirty="0">
                          <a:effectLst/>
                          <a:latin typeface="Times New Roman" panose="02020603050405020304" pitchFamily="18" charset="0"/>
                          <a:ea typeface="Times New Roman" panose="02020603050405020304" pitchFamily="18" charset="0"/>
                          <a:cs typeface="Times New Roman" panose="02020603050405020304" pitchFamily="18" charset="0"/>
                        </a:rPr>
                        <a:t>Сатылған өнімнің өзіндік құны</a:t>
                      </a:r>
                      <a:endParaRPr lang="ru-RU"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8385">
                <a:tc>
                  <a:txBody>
                    <a:bodyPr/>
                    <a:lstStyle/>
                    <a:p>
                      <a:pPr algn="just">
                        <a:lnSpc>
                          <a:spcPct val="107000"/>
                        </a:lnSpc>
                        <a:spcAft>
                          <a:spcPts val="0"/>
                        </a:spcAft>
                      </a:pPr>
                      <a:r>
                        <a:rPr lang="kk-KZ" sz="2400" dirty="0">
                          <a:effectLst/>
                          <a:latin typeface="Times New Roman" panose="02020603050405020304" pitchFamily="18" charset="0"/>
                          <a:ea typeface="Times New Roman" panose="02020603050405020304" pitchFamily="18" charset="0"/>
                          <a:cs typeface="Times New Roman" panose="02020603050405020304" pitchFamily="18" charset="0"/>
                        </a:rPr>
                        <a:t>Жалпы пайда</a:t>
                      </a:r>
                      <a:endParaRPr lang="ru-RU"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233540">
                <a:tc>
                  <a:txBody>
                    <a:bodyPr/>
                    <a:lstStyle/>
                    <a:p>
                      <a:pPr algn="just">
                        <a:lnSpc>
                          <a:spcPct val="107000"/>
                        </a:lnSpc>
                        <a:spcAft>
                          <a:spcPts val="0"/>
                        </a:spcAft>
                      </a:pPr>
                      <a:r>
                        <a:rPr lang="kk-KZ" sz="2400" dirty="0">
                          <a:effectLst/>
                          <a:latin typeface="Times New Roman" panose="02020603050405020304" pitchFamily="18" charset="0"/>
                          <a:ea typeface="Times New Roman" panose="02020603050405020304" pitchFamily="18" charset="0"/>
                          <a:cs typeface="Times New Roman" panose="02020603050405020304" pitchFamily="18" charset="0"/>
                        </a:rPr>
                        <a:t>Барлық пайдалану шығындары:</a:t>
                      </a:r>
                      <a:endParaRPr lang="ru-RU" sz="24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07000"/>
                        </a:lnSpc>
                        <a:spcAft>
                          <a:spcPts val="0"/>
                        </a:spcAft>
                      </a:pPr>
                      <a:r>
                        <a:rPr lang="kk-KZ" sz="2400" dirty="0">
                          <a:effectLst/>
                          <a:latin typeface="Times New Roman" panose="02020603050405020304" pitchFamily="18" charset="0"/>
                          <a:ea typeface="Times New Roman" panose="02020603050405020304" pitchFamily="18" charset="0"/>
                          <a:cs typeface="Times New Roman" panose="02020603050405020304" pitchFamily="18" charset="0"/>
                        </a:rPr>
                        <a:t>оның ішінде:</a:t>
                      </a:r>
                      <a:endParaRPr lang="ru-RU" sz="24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07000"/>
                        </a:lnSpc>
                        <a:spcAft>
                          <a:spcPts val="0"/>
                        </a:spcAft>
                      </a:pPr>
                      <a:r>
                        <a:rPr lang="kk-KZ" sz="2400" dirty="0">
                          <a:effectLst/>
                          <a:latin typeface="Times New Roman" panose="02020603050405020304" pitchFamily="18" charset="0"/>
                          <a:ea typeface="Times New Roman" panose="02020603050405020304" pitchFamily="18" charset="0"/>
                          <a:cs typeface="Times New Roman" panose="02020603050405020304" pitchFamily="18" charset="0"/>
                        </a:rPr>
                        <a:t>Еңбек ақы</a:t>
                      </a:r>
                      <a:endParaRPr lang="ru-RU" sz="24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07000"/>
                        </a:lnSpc>
                        <a:spcAft>
                          <a:spcPts val="0"/>
                        </a:spcAft>
                      </a:pPr>
                      <a:r>
                        <a:rPr lang="kk-KZ" sz="2400" dirty="0">
                          <a:effectLst/>
                          <a:latin typeface="Times New Roman" panose="02020603050405020304" pitchFamily="18" charset="0"/>
                          <a:ea typeface="Times New Roman" panose="02020603050405020304" pitchFamily="18" charset="0"/>
                          <a:cs typeface="Times New Roman" panose="02020603050405020304" pitchFamily="18" charset="0"/>
                        </a:rPr>
                        <a:t>Амортизация </a:t>
                      </a:r>
                      <a:endParaRPr lang="ru-RU"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8385">
                <a:tc>
                  <a:txBody>
                    <a:bodyPr/>
                    <a:lstStyle/>
                    <a:p>
                      <a:pPr algn="just">
                        <a:lnSpc>
                          <a:spcPct val="107000"/>
                        </a:lnSpc>
                        <a:spcAft>
                          <a:spcPts val="0"/>
                        </a:spcAft>
                      </a:pPr>
                      <a:r>
                        <a:rPr lang="kk-KZ" sz="2400" dirty="0">
                          <a:effectLst/>
                          <a:latin typeface="Times New Roman" panose="02020603050405020304" pitchFamily="18" charset="0"/>
                          <a:ea typeface="Times New Roman" panose="02020603050405020304" pitchFamily="18" charset="0"/>
                          <a:cs typeface="Times New Roman" panose="02020603050405020304" pitchFamily="18" charset="0"/>
                        </a:rPr>
                        <a:t>Салық төлегенге дейінгі қалған пайда</a:t>
                      </a:r>
                      <a:endParaRPr lang="ru-RU"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8385">
                <a:tc>
                  <a:txBody>
                    <a:bodyPr/>
                    <a:lstStyle/>
                    <a:p>
                      <a:pPr algn="just">
                        <a:lnSpc>
                          <a:spcPct val="107000"/>
                        </a:lnSpc>
                        <a:spcAft>
                          <a:spcPts val="0"/>
                        </a:spcAft>
                      </a:pPr>
                      <a:r>
                        <a:rPr lang="kk-KZ" sz="2400" dirty="0">
                          <a:effectLst/>
                          <a:latin typeface="Times New Roman" panose="02020603050405020304" pitchFamily="18" charset="0"/>
                          <a:ea typeface="Times New Roman" panose="02020603050405020304" pitchFamily="18" charset="0"/>
                          <a:cs typeface="Times New Roman" panose="02020603050405020304" pitchFamily="18" charset="0"/>
                        </a:rPr>
                        <a:t>Салықтар</a:t>
                      </a:r>
                      <a:endParaRPr lang="ru-RU"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8385">
                <a:tc>
                  <a:txBody>
                    <a:bodyPr/>
                    <a:lstStyle/>
                    <a:p>
                      <a:pPr algn="just">
                        <a:lnSpc>
                          <a:spcPct val="107000"/>
                        </a:lnSpc>
                        <a:spcAft>
                          <a:spcPts val="0"/>
                        </a:spcAft>
                      </a:pPr>
                      <a:r>
                        <a:rPr lang="kk-KZ" sz="2400" dirty="0">
                          <a:effectLst/>
                          <a:latin typeface="Times New Roman" panose="02020603050405020304" pitchFamily="18" charset="0"/>
                          <a:ea typeface="Times New Roman" panose="02020603050405020304" pitchFamily="18" charset="0"/>
                          <a:cs typeface="Times New Roman" panose="02020603050405020304" pitchFamily="18" charset="0"/>
                        </a:rPr>
                        <a:t>Таза пайда</a:t>
                      </a:r>
                      <a:endParaRPr lang="ru-RU"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kk-KZ" sz="10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7801473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854439"/>
            <a:ext cx="8596668" cy="5186923"/>
          </a:xfrm>
        </p:spPr>
        <p:txBody>
          <a:bodyPr/>
          <a:lstStyle/>
          <a:p>
            <a:pPr algn="just"/>
            <a:r>
              <a:rPr lang="kk-KZ" sz="2400" dirty="0">
                <a:latin typeface="Times New Roman" panose="02020603050405020304" pitchFamily="18" charset="0"/>
                <a:ea typeface="Times New Roman" panose="02020603050405020304" pitchFamily="18" charset="0"/>
              </a:rPr>
              <a:t>Кіріс және шығыс жоспарын құрмас бұрын сату көлемін (айла бойынша) есептеп алу керек және мүмкін болатын шығындарды қарастырып, оларды айларға дұрыс бөле білу керек. Жалпы фирманың шығындарын болжаған кезде оларды неғұрлым үлкен шамад көрсету керек.</a:t>
            </a:r>
            <a:endParaRPr lang="ru-RU" sz="2400" dirty="0">
              <a:latin typeface="Times New Roman" panose="02020603050405020304" pitchFamily="18" charset="0"/>
              <a:ea typeface="Times New Roman" panose="02020603050405020304" pitchFamily="18" charset="0"/>
            </a:endParaRPr>
          </a:p>
          <a:p>
            <a:pPr algn="just"/>
            <a:r>
              <a:rPr lang="kk-KZ" sz="2400" dirty="0">
                <a:latin typeface="Times New Roman" panose="02020603050405020304" pitchFamily="18" charset="0"/>
                <a:ea typeface="Times New Roman" panose="02020603050405020304" pitchFamily="18" charset="0"/>
              </a:rPr>
              <a:t>Осы жоспарды құра отырып, шығынсыздық нүктесін анықтау керек. </a:t>
            </a:r>
            <a:endParaRPr lang="ru-RU" sz="2400" dirty="0">
              <a:latin typeface="Times New Roman" panose="02020603050405020304" pitchFamily="18" charset="0"/>
              <a:ea typeface="Times New Roman" panose="02020603050405020304" pitchFamily="18" charset="0"/>
            </a:endParaRPr>
          </a:p>
          <a:p>
            <a:pPr algn="just"/>
            <a:r>
              <a:rPr lang="kk-KZ" sz="2400" dirty="0">
                <a:latin typeface="Times New Roman" panose="02020603050405020304" pitchFamily="18" charset="0"/>
                <a:ea typeface="Times New Roman" panose="02020603050405020304" pitchFamily="18" charset="0"/>
              </a:rPr>
              <a:t> </a:t>
            </a:r>
            <a:r>
              <a:rPr lang="kk-KZ" sz="2400" dirty="0" smtClean="0">
                <a:latin typeface="Times New Roman" panose="02020603050405020304" pitchFamily="18" charset="0"/>
                <a:ea typeface="Times New Roman" panose="02020603050405020304" pitchFamily="18" charset="0"/>
              </a:rPr>
              <a:t>Сату </a:t>
            </a:r>
            <a:r>
              <a:rPr lang="kk-KZ" sz="2400" dirty="0">
                <a:latin typeface="Times New Roman" panose="02020603050405020304" pitchFamily="18" charset="0"/>
                <a:ea typeface="Times New Roman" panose="02020603050405020304" pitchFamily="18" charset="0"/>
              </a:rPr>
              <a:t>көлемінің шығынсыздық шамасы = Өнім өндіруге кеткен жалпы тұрақты шығындар / (Өнім бірлігінің бағасы - өнім бірлігіне кететін айнымалы шығындар)</a:t>
            </a:r>
            <a:endParaRPr lang="ru-RU" sz="2400" dirty="0">
              <a:latin typeface="Times New Roman" panose="02020603050405020304" pitchFamily="18" charset="0"/>
              <a:ea typeface="Times New Roman" panose="02020603050405020304" pitchFamily="18" charset="0"/>
            </a:endParaRPr>
          </a:p>
          <a:p>
            <a:pPr marL="0" indent="0" algn="just">
              <a:buNone/>
            </a:pPr>
            <a:endParaRPr lang="ru-RU" sz="2400" dirty="0">
              <a:latin typeface="Times New Roman" panose="02020603050405020304" pitchFamily="18" charset="0"/>
              <a:ea typeface="Times New Roman" panose="02020603050405020304" pitchFamily="18" charset="0"/>
            </a:endParaRPr>
          </a:p>
          <a:p>
            <a:endParaRPr lang="ru-RU" dirty="0"/>
          </a:p>
        </p:txBody>
      </p:sp>
    </p:spTree>
    <p:extLst>
      <p:ext uri="{BB962C8B-B14F-4D97-AF65-F5344CB8AC3E}">
        <p14:creationId xmlns:p14="http://schemas.microsoft.com/office/powerpoint/2010/main" val="6424761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854439"/>
            <a:ext cx="9216174" cy="5186923"/>
          </a:xfrm>
        </p:spPr>
        <p:txBody>
          <a:bodyPr>
            <a:normAutofit fontScale="85000" lnSpcReduction="20000"/>
          </a:bodyPr>
          <a:lstStyle/>
          <a:p>
            <a:pPr indent="0" algn="ctr">
              <a:buNone/>
            </a:pPr>
            <a:r>
              <a:rPr lang="kk-KZ" sz="2600" b="1" u="sng" dirty="0">
                <a:solidFill>
                  <a:schemeClr val="accent1"/>
                </a:solidFill>
                <a:latin typeface="Times New Roman" panose="02020603050405020304" pitchFamily="18" charset="0"/>
                <a:ea typeface="Times New Roman" panose="02020603050405020304" pitchFamily="18" charset="0"/>
              </a:rPr>
              <a:t>Бөлімнің соңында кәсіпорын қызметінің негізгі қаржы көрсеткіштері бойынша баға беру керек:</a:t>
            </a:r>
            <a:endParaRPr lang="ru-RU" sz="2600" b="1" u="sng" dirty="0">
              <a:solidFill>
                <a:schemeClr val="accent1"/>
              </a:solidFill>
              <a:latin typeface="Times New Roman" panose="02020603050405020304" pitchFamily="18" charset="0"/>
              <a:ea typeface="Times New Roman" panose="02020603050405020304" pitchFamily="18" charset="0"/>
            </a:endParaRPr>
          </a:p>
          <a:p>
            <a:pPr indent="0" algn="just">
              <a:buNone/>
            </a:pPr>
            <a:endParaRPr lang="kk-KZ" dirty="0" smtClean="0">
              <a:latin typeface="Times New Roman" panose="02020603050405020304" pitchFamily="18" charset="0"/>
              <a:ea typeface="Times New Roman" panose="02020603050405020304" pitchFamily="18" charset="0"/>
            </a:endParaRPr>
          </a:p>
          <a:p>
            <a:pPr indent="0" algn="just">
              <a:buNone/>
            </a:pPr>
            <a:r>
              <a:rPr lang="kk-KZ" dirty="0" smtClean="0">
                <a:latin typeface="Times New Roman" panose="02020603050405020304" pitchFamily="18" charset="0"/>
                <a:ea typeface="Times New Roman" panose="02020603050405020304" pitchFamily="18" charset="0"/>
              </a:rPr>
              <a:t>                                                   </a:t>
            </a:r>
            <a:r>
              <a:rPr lang="kk-KZ" dirty="0">
                <a:latin typeface="Times New Roman" panose="02020603050405020304" pitchFamily="18" charset="0"/>
                <a:ea typeface="Times New Roman" panose="02020603050405020304" pitchFamily="18" charset="0"/>
              </a:rPr>
              <a:t>жыл көлеміндегі сату көлемі</a:t>
            </a:r>
            <a:endParaRPr lang="ru-RU" dirty="0">
              <a:latin typeface="Times New Roman" panose="02020603050405020304" pitchFamily="18" charset="0"/>
              <a:ea typeface="Times New Roman" panose="02020603050405020304" pitchFamily="18" charset="0"/>
            </a:endParaRPr>
          </a:p>
          <a:p>
            <a:pPr marL="0" lvl="0" indent="0" algn="just">
              <a:buNone/>
              <a:tabLst>
                <a:tab pos="450215" algn="l"/>
              </a:tabLst>
            </a:pPr>
            <a:r>
              <a:rPr lang="kk-KZ" b="1" i="1" u="sng"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сатудан түсетін таза кіріс </a:t>
            </a:r>
            <a:r>
              <a:rPr lang="kk-KZ" dirty="0">
                <a:latin typeface="Times New Roman" panose="02020603050405020304" pitchFamily="18" charset="0"/>
                <a:ea typeface="Times New Roman" panose="02020603050405020304" pitchFamily="18" charset="0"/>
                <a:cs typeface="Times New Roman" panose="02020603050405020304" pitchFamily="18" charset="0"/>
              </a:rPr>
              <a:t>= -------------------------------------------</a:t>
            </a:r>
            <a:endParaRPr lang="ru-RU" dirty="0">
              <a:latin typeface="Times New Roman" panose="02020603050405020304" pitchFamily="18" charset="0"/>
              <a:ea typeface="Times New Roman" panose="02020603050405020304" pitchFamily="18" charset="0"/>
              <a:cs typeface="Times New Roman" panose="02020603050405020304" pitchFamily="18" charset="0"/>
            </a:endParaRPr>
          </a:p>
          <a:p>
            <a:pPr marL="0" indent="0" algn="just">
              <a:buNone/>
            </a:pPr>
            <a:r>
              <a:rPr lang="kk-KZ" dirty="0">
                <a:latin typeface="Times New Roman" panose="02020603050405020304" pitchFamily="18" charset="0"/>
                <a:ea typeface="Times New Roman" panose="02020603050405020304" pitchFamily="18" charset="0"/>
              </a:rPr>
              <a:t>                                                  салықтарды төлеген соң қалған пайда</a:t>
            </a:r>
            <a:endParaRPr lang="ru-RU" dirty="0">
              <a:latin typeface="Times New Roman" panose="02020603050405020304" pitchFamily="18" charset="0"/>
              <a:ea typeface="Times New Roman" panose="02020603050405020304" pitchFamily="18" charset="0"/>
            </a:endParaRPr>
          </a:p>
          <a:p>
            <a:pPr algn="just"/>
            <a:endParaRPr lang="ru-RU" dirty="0">
              <a:latin typeface="Times New Roman" panose="02020603050405020304" pitchFamily="18" charset="0"/>
              <a:ea typeface="Times New Roman" panose="02020603050405020304" pitchFamily="18" charset="0"/>
            </a:endParaRPr>
          </a:p>
          <a:p>
            <a:pPr marL="0" lvl="0" indent="0" algn="just">
              <a:buNone/>
              <a:tabLst>
                <a:tab pos="450215" algn="l"/>
              </a:tabLst>
            </a:pPr>
            <a:r>
              <a:rPr lang="kk-KZ" dirty="0">
                <a:latin typeface="Times New Roman" panose="02020603050405020304" pitchFamily="18" charset="0"/>
                <a:ea typeface="Times New Roman" panose="02020603050405020304" pitchFamily="18" charset="0"/>
                <a:cs typeface="Times New Roman" panose="02020603050405020304" pitchFamily="18" charset="0"/>
              </a:rPr>
              <a:t>фирманың активтері мен пассивтерінің                 ағымдағы активтер</a:t>
            </a:r>
            <a:endParaRPr lang="ru-RU" dirty="0">
              <a:latin typeface="Times New Roman" panose="02020603050405020304" pitchFamily="18" charset="0"/>
              <a:ea typeface="Times New Roman" panose="02020603050405020304" pitchFamily="18" charset="0"/>
              <a:cs typeface="Times New Roman" panose="02020603050405020304" pitchFamily="18" charset="0"/>
            </a:endParaRPr>
          </a:p>
          <a:p>
            <a:pPr algn="just"/>
            <a:r>
              <a:rPr lang="kk-KZ" dirty="0">
                <a:latin typeface="Times New Roman" panose="02020603050405020304" pitchFamily="18" charset="0"/>
                <a:ea typeface="Times New Roman" panose="02020603050405020304" pitchFamily="18" charset="0"/>
              </a:rPr>
              <a:t>         ағымдағы коэффициенті                         = -------------------------------------</a:t>
            </a:r>
            <a:endParaRPr lang="ru-RU" dirty="0">
              <a:latin typeface="Times New Roman" panose="02020603050405020304" pitchFamily="18" charset="0"/>
              <a:ea typeface="Times New Roman" panose="02020603050405020304" pitchFamily="18" charset="0"/>
            </a:endParaRPr>
          </a:p>
          <a:p>
            <a:pPr algn="just"/>
            <a:r>
              <a:rPr lang="kk-KZ" dirty="0">
                <a:latin typeface="Times New Roman" panose="02020603050405020304" pitchFamily="18" charset="0"/>
                <a:ea typeface="Times New Roman" panose="02020603050405020304" pitchFamily="18" charset="0"/>
              </a:rPr>
              <a:t>                                                                                    ағымдағы міндеттемелер </a:t>
            </a:r>
            <a:endParaRPr lang="ru-RU" dirty="0">
              <a:latin typeface="Times New Roman" panose="02020603050405020304" pitchFamily="18" charset="0"/>
              <a:ea typeface="Times New Roman" panose="02020603050405020304" pitchFamily="18" charset="0"/>
            </a:endParaRPr>
          </a:p>
          <a:p>
            <a:pPr algn="just"/>
            <a:r>
              <a:rPr lang="kk-KZ" dirty="0">
                <a:latin typeface="Times New Roman" panose="02020603050405020304" pitchFamily="18" charset="0"/>
                <a:ea typeface="Times New Roman" panose="02020603050405020304" pitchFamily="18" charset="0"/>
              </a:rPr>
              <a:t> </a:t>
            </a:r>
            <a:endParaRPr lang="ru-RU" dirty="0">
              <a:latin typeface="Times New Roman" panose="02020603050405020304" pitchFamily="18" charset="0"/>
              <a:ea typeface="Times New Roman" panose="02020603050405020304" pitchFamily="18" charset="0"/>
            </a:endParaRPr>
          </a:p>
          <a:p>
            <a:pPr algn="just"/>
            <a:r>
              <a:rPr lang="kk-KZ" dirty="0">
                <a:latin typeface="Times New Roman" panose="02020603050405020304" pitchFamily="18" charset="0"/>
                <a:ea typeface="Times New Roman" panose="02020603050405020304" pitchFamily="18" charset="0"/>
              </a:rPr>
              <a:t>Бұл коэффициент 2-ге тең немесе одан жоғары болу керек.</a:t>
            </a:r>
            <a:endParaRPr lang="ru-RU" dirty="0">
              <a:latin typeface="Times New Roman" panose="02020603050405020304" pitchFamily="18" charset="0"/>
              <a:ea typeface="Times New Roman" panose="02020603050405020304" pitchFamily="18" charset="0"/>
            </a:endParaRPr>
          </a:p>
          <a:p>
            <a:pPr algn="just"/>
            <a:r>
              <a:rPr lang="kk-KZ" dirty="0">
                <a:latin typeface="Times New Roman" panose="02020603050405020304" pitchFamily="18" charset="0"/>
                <a:ea typeface="Times New Roman" panose="02020603050405020304" pitchFamily="18" charset="0"/>
              </a:rPr>
              <a:t> </a:t>
            </a:r>
            <a:endParaRPr lang="ru-RU" dirty="0">
              <a:latin typeface="Times New Roman" panose="02020603050405020304" pitchFamily="18" charset="0"/>
              <a:ea typeface="Times New Roman" panose="02020603050405020304" pitchFamily="18" charset="0"/>
            </a:endParaRPr>
          </a:p>
          <a:p>
            <a:pPr algn="just"/>
            <a:r>
              <a:rPr lang="kk-KZ" dirty="0">
                <a:latin typeface="Times New Roman" panose="02020603050405020304" pitchFamily="18" charset="0"/>
                <a:ea typeface="Times New Roman" panose="02020603050405020304" pitchFamily="18" charset="0"/>
              </a:rPr>
              <a:t>                                         таза пайда</a:t>
            </a:r>
            <a:endParaRPr lang="ru-RU" dirty="0">
              <a:latin typeface="Times New Roman" panose="02020603050405020304" pitchFamily="18" charset="0"/>
              <a:ea typeface="Times New Roman" panose="02020603050405020304" pitchFamily="18" charset="0"/>
            </a:endParaRPr>
          </a:p>
          <a:p>
            <a:pPr lvl="0" algn="just">
              <a:buFont typeface="KZ Times New Roman"/>
              <a:buChar char="-"/>
              <a:tabLst>
                <a:tab pos="450215" algn="l"/>
              </a:tabLst>
            </a:pPr>
            <a:r>
              <a:rPr lang="kk-KZ" b="1" i="1" u="sng"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табыстылық </a:t>
            </a:r>
            <a:r>
              <a:rPr lang="kk-KZ" dirty="0">
                <a:latin typeface="Times New Roman" panose="02020603050405020304" pitchFamily="18" charset="0"/>
                <a:ea typeface="Times New Roman" panose="02020603050405020304" pitchFamily="18" charset="0"/>
                <a:cs typeface="Times New Roman" panose="02020603050405020304" pitchFamily="18" charset="0"/>
              </a:rPr>
              <a:t>= --------------------------------------- </a:t>
            </a:r>
            <a:endParaRPr lang="ru-RU" dirty="0">
              <a:latin typeface="Times New Roman" panose="02020603050405020304" pitchFamily="18" charset="0"/>
              <a:ea typeface="Times New Roman" panose="02020603050405020304" pitchFamily="18" charset="0"/>
              <a:cs typeface="Times New Roman" panose="02020603050405020304" pitchFamily="18" charset="0"/>
            </a:endParaRPr>
          </a:p>
          <a:p>
            <a:pPr algn="just"/>
            <a:r>
              <a:rPr lang="kk-KZ" dirty="0">
                <a:latin typeface="Times New Roman" panose="02020603050405020304" pitchFamily="18" charset="0"/>
                <a:ea typeface="Times New Roman" panose="02020603050405020304" pitchFamily="18" charset="0"/>
              </a:rPr>
              <a:t>                                       инвестицияланған капитал</a:t>
            </a:r>
            <a:endParaRPr lang="ru-RU" dirty="0">
              <a:latin typeface="Times New Roman" panose="02020603050405020304" pitchFamily="18" charset="0"/>
              <a:ea typeface="Times New Roman" panose="02020603050405020304" pitchFamily="18" charset="0"/>
            </a:endParaRPr>
          </a:p>
          <a:p>
            <a:pPr marL="0" indent="0">
              <a:buNone/>
            </a:pPr>
            <a:endParaRPr lang="ru-RU" dirty="0">
              <a:latin typeface="Times New Roman" panose="02020603050405020304" pitchFamily="18" charset="0"/>
              <a:ea typeface="Times New Roman" panose="02020603050405020304" pitchFamily="18" charset="0"/>
            </a:endParaRPr>
          </a:p>
          <a:p>
            <a:endParaRPr lang="ru-RU" dirty="0"/>
          </a:p>
        </p:txBody>
      </p:sp>
    </p:spTree>
    <p:extLst>
      <p:ext uri="{BB962C8B-B14F-4D97-AF65-F5344CB8AC3E}">
        <p14:creationId xmlns:p14="http://schemas.microsoft.com/office/powerpoint/2010/main" val="2171669101"/>
      </p:ext>
    </p:extLst>
  </p:cSld>
  <p:clrMapOvr>
    <a:masterClrMapping/>
  </p:clrMapOvr>
</p:sld>
</file>

<file path=ppt/theme/theme1.xml><?xml version="1.0" encoding="utf-8"?>
<a:theme xmlns:a="http://schemas.openxmlformats.org/drawingml/2006/main" name="Грань">
  <a:themeElements>
    <a:clrScheme name="Грань">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Грань">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Грань">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8C59B386-999D-4CB6-B907-9F3997C027CC}"/>
    </a:ext>
  </a:extLst>
</a:theme>
</file>

<file path=docProps/app.xml><?xml version="1.0" encoding="utf-8"?>
<Properties xmlns="http://schemas.openxmlformats.org/officeDocument/2006/extended-properties" xmlns:vt="http://schemas.openxmlformats.org/officeDocument/2006/docPropsVTypes">
  <Template>Facet</Template>
  <TotalTime>25</TotalTime>
  <Words>992</Words>
  <Application>Microsoft Office PowerPoint</Application>
  <PresentationFormat>Широкоэкранный</PresentationFormat>
  <Paragraphs>183</Paragraphs>
  <Slides>14</Slides>
  <Notes>0</Notes>
  <HiddenSlides>0</HiddenSlides>
  <MMClips>0</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14</vt:i4>
      </vt:variant>
    </vt:vector>
  </HeadingPairs>
  <TitlesOfParts>
    <vt:vector size="21" baseType="lpstr">
      <vt:lpstr>Arial</vt:lpstr>
      <vt:lpstr>KZ Times New Roman</vt:lpstr>
      <vt:lpstr>Symbol</vt:lpstr>
      <vt:lpstr>Times New Roman</vt:lpstr>
      <vt:lpstr>Trebuchet MS</vt:lpstr>
      <vt:lpstr>Wingdings 3</vt:lpstr>
      <vt:lpstr>Грань</vt:lpstr>
      <vt:lpstr>КӘСІПОРЫННЫҢ БИЗНЕС-ЖОСПАРЫ</vt:lpstr>
      <vt:lpstr>Презентация PowerPoint</vt:lpstr>
      <vt:lpstr>Презентация PowerPoint</vt:lpstr>
      <vt:lpstr>Өнімді (қызметті) сипаттау </vt:lpstr>
      <vt:lpstr>Өткізу (сату) нарығын талдау</vt:lpstr>
      <vt:lpstr>Бәсекелестерді бағалау</vt:lpstr>
      <vt:lpstr>Маркетинг стратегиясы</vt:lpstr>
      <vt:lpstr>Өндіріс жоспары </vt:lpstr>
      <vt:lpstr>Ұйымдастыру жоспары   </vt:lpstr>
      <vt:lpstr>Қаржы жоспары </vt:lpstr>
      <vt:lpstr>Кесте 1 - Өндірісті дайындауға кететін шығындар </vt:lpstr>
      <vt:lpstr>Кесте 2 - Кіріс және шығыс жоспары  </vt:lpstr>
      <vt:lpstr>Презентация PowerPoint</vt:lpstr>
      <vt:lpstr>Презентация PowerPoint</vt:lpstr>
    </vt:vector>
  </TitlesOfParts>
  <Company>SPecialiST RePack</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КӘСІПОРЫННЫҢ БИЗНЕС-ЖОСПАРЫ</dc:title>
  <dc:creator>Пользователь Windows</dc:creator>
  <cp:lastModifiedBy>Пользователь Windows</cp:lastModifiedBy>
  <cp:revision>3</cp:revision>
  <dcterms:created xsi:type="dcterms:W3CDTF">2020-03-27T06:25:24Z</dcterms:created>
  <dcterms:modified xsi:type="dcterms:W3CDTF">2020-03-27T06:51:09Z</dcterms:modified>
</cp:coreProperties>
</file>